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2"/>
  </p:notesMasterIdLst>
  <p:handoutMasterIdLst>
    <p:handoutMasterId r:id="rId73"/>
  </p:handoutMasterIdLst>
  <p:sldIdLst>
    <p:sldId id="256" r:id="rId2"/>
    <p:sldId id="1039" r:id="rId3"/>
    <p:sldId id="2442" r:id="rId4"/>
    <p:sldId id="1423" r:id="rId5"/>
    <p:sldId id="2449" r:id="rId6"/>
    <p:sldId id="719" r:id="rId7"/>
    <p:sldId id="2090" r:id="rId8"/>
    <p:sldId id="2091" r:id="rId9"/>
    <p:sldId id="1035" r:id="rId10"/>
    <p:sldId id="320" r:id="rId11"/>
    <p:sldId id="1037" r:id="rId12"/>
    <p:sldId id="303" r:id="rId13"/>
    <p:sldId id="304" r:id="rId14"/>
    <p:sldId id="2576" r:id="rId15"/>
    <p:sldId id="2629" r:id="rId16"/>
    <p:sldId id="2645" r:id="rId17"/>
    <p:sldId id="2646" r:id="rId18"/>
    <p:sldId id="2092" r:id="rId19"/>
    <p:sldId id="2631" r:id="rId20"/>
    <p:sldId id="1038" r:id="rId21"/>
    <p:sldId id="2613" r:id="rId22"/>
    <p:sldId id="310" r:id="rId23"/>
    <p:sldId id="2093" r:id="rId24"/>
    <p:sldId id="2094" r:id="rId25"/>
    <p:sldId id="2406" r:id="rId26"/>
    <p:sldId id="311" r:id="rId27"/>
    <p:sldId id="423" r:id="rId28"/>
    <p:sldId id="402" r:id="rId29"/>
    <p:sldId id="2584" r:id="rId30"/>
    <p:sldId id="1163" r:id="rId31"/>
    <p:sldId id="1419" r:id="rId32"/>
    <p:sldId id="2630" r:id="rId33"/>
    <p:sldId id="544" r:id="rId34"/>
    <p:sldId id="1332" r:id="rId35"/>
    <p:sldId id="2612" r:id="rId36"/>
    <p:sldId id="2668" r:id="rId37"/>
    <p:sldId id="2669" r:id="rId38"/>
    <p:sldId id="2687" r:id="rId39"/>
    <p:sldId id="2670" r:id="rId40"/>
    <p:sldId id="2671" r:id="rId41"/>
    <p:sldId id="2672" r:id="rId42"/>
    <p:sldId id="2673" r:id="rId43"/>
    <p:sldId id="2674" r:id="rId44"/>
    <p:sldId id="2690" r:id="rId45"/>
    <p:sldId id="2691" r:id="rId46"/>
    <p:sldId id="2692" r:id="rId47"/>
    <p:sldId id="2675" r:id="rId48"/>
    <p:sldId id="2680" r:id="rId49"/>
    <p:sldId id="2677" r:id="rId50"/>
    <p:sldId id="2102" r:id="rId51"/>
    <p:sldId id="2103" r:id="rId52"/>
    <p:sldId id="2104" r:id="rId53"/>
    <p:sldId id="2681" r:id="rId54"/>
    <p:sldId id="2421" r:id="rId55"/>
    <p:sldId id="2682" r:id="rId56"/>
    <p:sldId id="2683" r:id="rId57"/>
    <p:sldId id="2422" r:id="rId58"/>
    <p:sldId id="2423" r:id="rId59"/>
    <p:sldId id="2417" r:id="rId60"/>
    <p:sldId id="2424" r:id="rId61"/>
    <p:sldId id="2684" r:id="rId62"/>
    <p:sldId id="2425" r:id="rId63"/>
    <p:sldId id="2426" r:id="rId64"/>
    <p:sldId id="2685" r:id="rId65"/>
    <p:sldId id="2686" r:id="rId66"/>
    <p:sldId id="2688" r:id="rId67"/>
    <p:sldId id="2693" r:id="rId68"/>
    <p:sldId id="2694" r:id="rId69"/>
    <p:sldId id="2689" r:id="rId70"/>
    <p:sldId id="1278" r:id="rId71"/>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8"/>
    <a:srgbClr val="FFCC00"/>
    <a:srgbClr val="000000"/>
    <a:srgbClr val="000066"/>
    <a:srgbClr val="0056AC"/>
    <a:srgbClr val="003399"/>
    <a:srgbClr val="000099"/>
    <a:srgbClr val="0000FF"/>
    <a:srgbClr val="F7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71" autoAdjust="0"/>
  </p:normalViewPr>
  <p:slideViewPr>
    <p:cSldViewPr>
      <p:cViewPr varScale="1">
        <p:scale>
          <a:sx n="82" d="100"/>
          <a:sy n="82" d="100"/>
        </p:scale>
        <p:origin x="85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55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29C1830-7A91-4BA1-B2BC-09EBBFCBAC5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a:extLst>
              <a:ext uri="{FF2B5EF4-FFF2-40B4-BE49-F238E27FC236}">
                <a16:creationId xmlns:a16="http://schemas.microsoft.com/office/drawing/2014/main" id="{31D78461-3632-4EA3-BF3E-B98E21376F70}"/>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5540" name="Rectangle 4">
            <a:extLst>
              <a:ext uri="{FF2B5EF4-FFF2-40B4-BE49-F238E27FC236}">
                <a16:creationId xmlns:a16="http://schemas.microsoft.com/office/drawing/2014/main" id="{91289105-F4F0-4F08-8530-C85CE7608BEB}"/>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1" name="Rectangle 5">
            <a:extLst>
              <a:ext uri="{FF2B5EF4-FFF2-40B4-BE49-F238E27FC236}">
                <a16:creationId xmlns:a16="http://schemas.microsoft.com/office/drawing/2014/main" id="{0936CE75-4AC1-4743-BBED-5B54B14F354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FC462B-F76E-4E42-9C56-EE66AC337C7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F4E919E3-E139-49AB-89EF-7BE41760CD2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08931" name="Rectangle 3">
            <a:extLst>
              <a:ext uri="{FF2B5EF4-FFF2-40B4-BE49-F238E27FC236}">
                <a16:creationId xmlns:a16="http://schemas.microsoft.com/office/drawing/2014/main" id="{ADB640DD-4931-4CDD-8935-12E3FBECD82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A81D4FB1-A131-47D2-B7E2-9F9A237FEE1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8933" name="Rectangle 5">
            <a:extLst>
              <a:ext uri="{FF2B5EF4-FFF2-40B4-BE49-F238E27FC236}">
                <a16:creationId xmlns:a16="http://schemas.microsoft.com/office/drawing/2014/main" id="{D116C4CF-A95D-44E1-A996-CB3EF99D8C7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8934" name="Rectangle 6">
            <a:extLst>
              <a:ext uri="{FF2B5EF4-FFF2-40B4-BE49-F238E27FC236}">
                <a16:creationId xmlns:a16="http://schemas.microsoft.com/office/drawing/2014/main" id="{5056DA94-73BA-40A3-8278-7D51E5CAA9E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8935" name="Rectangle 7">
            <a:extLst>
              <a:ext uri="{FF2B5EF4-FFF2-40B4-BE49-F238E27FC236}">
                <a16:creationId xmlns:a16="http://schemas.microsoft.com/office/drawing/2014/main" id="{1434D197-541A-4564-8D60-4C14952C433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14C9B2-6E0B-4F80-BAB6-5D49C61179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a:extLst>
              <a:ext uri="{FF2B5EF4-FFF2-40B4-BE49-F238E27FC236}">
                <a16:creationId xmlns:a16="http://schemas.microsoft.com/office/drawing/2014/main" id="{60E48EBC-77AF-41D7-9CC1-E2C608FED48F}"/>
              </a:ext>
            </a:extLst>
          </p:cNvPr>
          <p:cNvSpPr>
            <a:spLocks noChangeShapeType="1"/>
          </p:cNvSpPr>
          <p:nvPr/>
        </p:nvSpPr>
        <p:spPr bwMode="auto">
          <a:xfrm>
            <a:off x="228600" y="3048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a:extLst>
              <a:ext uri="{FF2B5EF4-FFF2-40B4-BE49-F238E27FC236}">
                <a16:creationId xmlns:a16="http://schemas.microsoft.com/office/drawing/2014/main" id="{58774BC9-D4F6-42C8-AB8B-B42F31383FCD}"/>
              </a:ext>
            </a:extLst>
          </p:cNvPr>
          <p:cNvSpPr/>
          <p:nvPr userDrawn="1"/>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6" name="TextBox 5">
            <a:extLst>
              <a:ext uri="{FF2B5EF4-FFF2-40B4-BE49-F238E27FC236}">
                <a16:creationId xmlns:a16="http://schemas.microsoft.com/office/drawing/2014/main" id="{0E6FBDB9-4C37-461B-8953-B69F86916DB3}"/>
              </a:ext>
            </a:extLst>
          </p:cNvPr>
          <p:cNvSpPr txBox="1">
            <a:spLocks noChangeArrowheads="1"/>
          </p:cNvSpPr>
          <p:nvPr userDrawn="1"/>
        </p:nvSpPr>
        <p:spPr bwMode="auto">
          <a:xfrm flipH="1">
            <a:off x="496888" y="62611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FF00"/>
                </a:solidFill>
              </a:rPr>
              <a:t>© John O’Connor</a:t>
            </a:r>
          </a:p>
        </p:txBody>
      </p:sp>
      <p:sp>
        <p:nvSpPr>
          <p:cNvPr id="136194" name="Rectangle 2"/>
          <p:cNvSpPr>
            <a:spLocks noGrp="1" noChangeArrowheads="1"/>
          </p:cNvSpPr>
          <p:nvPr>
            <p:ph type="ctrTitle"/>
          </p:nvPr>
        </p:nvSpPr>
        <p:spPr>
          <a:xfrm>
            <a:off x="2895600" y="1371600"/>
            <a:ext cx="5867400" cy="2286000"/>
          </a:xfrm>
        </p:spPr>
        <p:txBody>
          <a:bodyPr/>
          <a:lstStyle>
            <a:lvl1pPr>
              <a:defRPr sz="4500" b="1">
                <a:solidFill>
                  <a:srgbClr val="FFFF00"/>
                </a:solidFill>
              </a:defRPr>
            </a:lvl1pPr>
          </a:lstStyle>
          <a:p>
            <a:pPr lvl="0"/>
            <a:r>
              <a:rPr lang="en-US" noProof="0" dirty="0"/>
              <a:t>Click to edit Master title style</a:t>
            </a:r>
          </a:p>
        </p:txBody>
      </p:sp>
      <p:sp>
        <p:nvSpPr>
          <p:cNvPr id="136195"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solidFill>
                  <a:srgbClr val="FFFF00"/>
                </a:solidFill>
              </a:defRPr>
            </a:lvl1pPr>
          </a:lstStyle>
          <a:p>
            <a:pPr lvl="0"/>
            <a:r>
              <a:rPr lang="en-US" noProof="0" dirty="0"/>
              <a:t>Click to edit Master subtitle style</a:t>
            </a:r>
          </a:p>
        </p:txBody>
      </p:sp>
      <p:sp>
        <p:nvSpPr>
          <p:cNvPr id="7" name="Rectangle 5">
            <a:extLst>
              <a:ext uri="{FF2B5EF4-FFF2-40B4-BE49-F238E27FC236}">
                <a16:creationId xmlns:a16="http://schemas.microsoft.com/office/drawing/2014/main" id="{447D10D5-B13E-4B6F-87F7-5D805503321D}"/>
              </a:ext>
            </a:extLst>
          </p:cNvPr>
          <p:cNvSpPr>
            <a:spLocks noGrp="1" noChangeArrowheads="1"/>
          </p:cNvSpPr>
          <p:nvPr>
            <p:ph type="ftr" sz="quarter" idx="10"/>
          </p:nvPr>
        </p:nvSpPr>
        <p:spPr/>
        <p:txBody>
          <a:bodyPr/>
          <a:lstStyle>
            <a:lvl1pPr>
              <a:defRPr>
                <a:latin typeface="Symbol" panose="05050102010706020507" pitchFamily="18" charset="2"/>
              </a:defRPr>
            </a:lvl1pPr>
          </a:lstStyle>
          <a:p>
            <a:pPr>
              <a:defRPr/>
            </a:pPr>
            <a:endParaRPr lang="en-US"/>
          </a:p>
        </p:txBody>
      </p:sp>
      <p:sp>
        <p:nvSpPr>
          <p:cNvPr id="8" name="Rectangle 6">
            <a:extLst>
              <a:ext uri="{FF2B5EF4-FFF2-40B4-BE49-F238E27FC236}">
                <a16:creationId xmlns:a16="http://schemas.microsoft.com/office/drawing/2014/main" id="{14A666B4-C13F-4E64-AF29-F1A7A8C3C525}"/>
              </a:ext>
            </a:extLst>
          </p:cNvPr>
          <p:cNvSpPr>
            <a:spLocks noGrp="1" noChangeArrowheads="1"/>
          </p:cNvSpPr>
          <p:nvPr>
            <p:ph type="sldNum" sz="quarter" idx="11"/>
          </p:nvPr>
        </p:nvSpPr>
        <p:spPr/>
        <p:txBody>
          <a:bodyPr/>
          <a:lstStyle>
            <a:lvl1pPr>
              <a:defRPr/>
            </a:lvl1pPr>
          </a:lstStyle>
          <a:p>
            <a:pPr>
              <a:defRPr/>
            </a:pPr>
            <a:fld id="{6A0AFC31-3E54-46AF-8832-FABF723AFD4B}" type="slidenum">
              <a:rPr lang="en-US" altLang="en-US"/>
              <a:pPr>
                <a:defRPr/>
              </a:pPr>
              <a:t>‹#›</a:t>
            </a:fld>
            <a:endParaRPr lang="en-US" altLang="en-US"/>
          </a:p>
        </p:txBody>
      </p:sp>
    </p:spTree>
    <p:extLst>
      <p:ext uri="{BB962C8B-B14F-4D97-AF65-F5344CB8AC3E}">
        <p14:creationId xmlns:p14="http://schemas.microsoft.com/office/powerpoint/2010/main" val="61113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8335D7-A882-48E4-AF94-C1E69DC567F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881FF2-9057-47C3-B51A-7D73E4193E92}"/>
              </a:ext>
            </a:extLst>
          </p:cNvPr>
          <p:cNvSpPr>
            <a:spLocks noGrp="1" noChangeArrowheads="1"/>
          </p:cNvSpPr>
          <p:nvPr>
            <p:ph type="sldNum" sz="quarter" idx="11"/>
          </p:nvPr>
        </p:nvSpPr>
        <p:spPr>
          <a:ln/>
        </p:spPr>
        <p:txBody>
          <a:bodyPr/>
          <a:lstStyle>
            <a:lvl1pPr>
              <a:defRPr/>
            </a:lvl1pPr>
          </a:lstStyle>
          <a:p>
            <a:pPr>
              <a:defRPr/>
            </a:pPr>
            <a:fld id="{B3304F78-E200-4919-84FC-477390C0E5AA}" type="slidenum">
              <a:rPr lang="en-US" altLang="en-US"/>
              <a:pPr>
                <a:defRPr/>
              </a:pPr>
              <a:t>‹#›</a:t>
            </a:fld>
            <a:endParaRPr lang="en-US" altLang="en-US"/>
          </a:p>
        </p:txBody>
      </p:sp>
      <p:sp>
        <p:nvSpPr>
          <p:cNvPr id="6" name="Rectangle 22">
            <a:extLst>
              <a:ext uri="{FF2B5EF4-FFF2-40B4-BE49-F238E27FC236}">
                <a16:creationId xmlns:a16="http://schemas.microsoft.com/office/drawing/2014/main" id="{17E06C68-8D74-401F-8379-CD3598F9BDC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249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1F12F7-F634-4C7F-B766-F04A90060B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7D0AB6-A002-4B6E-ABDF-3531659D442D}"/>
              </a:ext>
            </a:extLst>
          </p:cNvPr>
          <p:cNvSpPr>
            <a:spLocks noGrp="1" noChangeArrowheads="1"/>
          </p:cNvSpPr>
          <p:nvPr>
            <p:ph type="sldNum" sz="quarter" idx="11"/>
          </p:nvPr>
        </p:nvSpPr>
        <p:spPr>
          <a:ln/>
        </p:spPr>
        <p:txBody>
          <a:bodyPr/>
          <a:lstStyle>
            <a:lvl1pPr>
              <a:defRPr/>
            </a:lvl1pPr>
          </a:lstStyle>
          <a:p>
            <a:pPr>
              <a:defRPr/>
            </a:pPr>
            <a:fld id="{4D176488-D110-4C3A-BCBB-35291F2F9831}" type="slidenum">
              <a:rPr lang="en-US" altLang="en-US"/>
              <a:pPr>
                <a:defRPr/>
              </a:pPr>
              <a:t>‹#›</a:t>
            </a:fld>
            <a:endParaRPr lang="en-US" altLang="en-US"/>
          </a:p>
        </p:txBody>
      </p:sp>
      <p:sp>
        <p:nvSpPr>
          <p:cNvPr id="6" name="Rectangle 22">
            <a:extLst>
              <a:ext uri="{FF2B5EF4-FFF2-40B4-BE49-F238E27FC236}">
                <a16:creationId xmlns:a16="http://schemas.microsoft.com/office/drawing/2014/main" id="{9FF73267-DA0C-4B6E-A2FE-F4A1E2F526B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914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457200"/>
            <a:ext cx="7010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0486472-3C19-4F43-A5DC-442A116592D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8C2C6F8-819D-4F02-9446-1987CC72CFCF}"/>
              </a:ext>
            </a:extLst>
          </p:cNvPr>
          <p:cNvSpPr>
            <a:spLocks noGrp="1" noChangeArrowheads="1"/>
          </p:cNvSpPr>
          <p:nvPr>
            <p:ph type="sldNum" sz="quarter" idx="11"/>
          </p:nvPr>
        </p:nvSpPr>
        <p:spPr>
          <a:ln/>
        </p:spPr>
        <p:txBody>
          <a:bodyPr/>
          <a:lstStyle>
            <a:lvl1pPr>
              <a:defRPr/>
            </a:lvl1pPr>
          </a:lstStyle>
          <a:p>
            <a:pPr>
              <a:defRPr/>
            </a:pPr>
            <a:fld id="{4ECF0FF4-0379-4219-A9E7-088C0729DCDF}" type="slidenum">
              <a:rPr lang="en-US" altLang="en-US"/>
              <a:pPr>
                <a:defRPr/>
              </a:pPr>
              <a:t>‹#›</a:t>
            </a:fld>
            <a:endParaRPr lang="en-US" altLang="en-US"/>
          </a:p>
        </p:txBody>
      </p:sp>
      <p:sp>
        <p:nvSpPr>
          <p:cNvPr id="5" name="Rectangle 22">
            <a:extLst>
              <a:ext uri="{FF2B5EF4-FFF2-40B4-BE49-F238E27FC236}">
                <a16:creationId xmlns:a16="http://schemas.microsoft.com/office/drawing/2014/main" id="{DEE3CCA7-8120-4D07-8BB9-3D257CD4D4B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3875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dirty="0"/>
          </a:p>
        </p:txBody>
      </p:sp>
      <p:sp>
        <p:nvSpPr>
          <p:cNvPr id="4" name="Rectangle 4">
            <a:extLst>
              <a:ext uri="{FF2B5EF4-FFF2-40B4-BE49-F238E27FC236}">
                <a16:creationId xmlns:a16="http://schemas.microsoft.com/office/drawing/2014/main" id="{1F3BA0B2-600D-4F0A-908E-F0D4F015E88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28DFD3-52DF-4E32-AF5E-1B48F9AA8647}"/>
              </a:ext>
            </a:extLst>
          </p:cNvPr>
          <p:cNvSpPr>
            <a:spLocks noGrp="1" noChangeArrowheads="1"/>
          </p:cNvSpPr>
          <p:nvPr>
            <p:ph type="sldNum" sz="quarter" idx="11"/>
          </p:nvPr>
        </p:nvSpPr>
        <p:spPr>
          <a:ln/>
        </p:spPr>
        <p:txBody>
          <a:bodyPr/>
          <a:lstStyle>
            <a:lvl1pPr>
              <a:defRPr/>
            </a:lvl1pPr>
          </a:lstStyle>
          <a:p>
            <a:pPr>
              <a:defRPr/>
            </a:pPr>
            <a:fld id="{5F060D87-624D-4C1F-98DD-06F9C807845D}" type="slidenum">
              <a:rPr lang="en-US" altLang="en-US"/>
              <a:pPr>
                <a:defRPr/>
              </a:pPr>
              <a:t>‹#›</a:t>
            </a:fld>
            <a:endParaRPr lang="en-US" altLang="en-US"/>
          </a:p>
        </p:txBody>
      </p:sp>
      <p:sp>
        <p:nvSpPr>
          <p:cNvPr id="6" name="Rectangle 22">
            <a:extLst>
              <a:ext uri="{FF2B5EF4-FFF2-40B4-BE49-F238E27FC236}">
                <a16:creationId xmlns:a16="http://schemas.microsoft.com/office/drawing/2014/main" id="{9DAF1DCD-66C7-4DB4-B81A-AACD18CF43A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760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A2D884-E489-4B7F-AED2-A195C82263CF}"/>
              </a:ext>
            </a:extLst>
          </p:cNvPr>
          <p:cNvSpPr/>
          <p:nvPr userDrawn="1"/>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5" name="TextBox 4">
            <a:extLst>
              <a:ext uri="{FF2B5EF4-FFF2-40B4-BE49-F238E27FC236}">
                <a16:creationId xmlns:a16="http://schemas.microsoft.com/office/drawing/2014/main" id="{DC26ED80-6E72-4D3D-9B27-43A5D43E0868}"/>
              </a:ext>
            </a:extLst>
          </p:cNvPr>
          <p:cNvSpPr txBox="1">
            <a:spLocks noChangeArrowheads="1"/>
          </p:cNvSpPr>
          <p:nvPr userDrawn="1"/>
        </p:nvSpPr>
        <p:spPr bwMode="auto">
          <a:xfrm>
            <a:off x="265113" y="6219825"/>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FF00"/>
                </a:solidFill>
              </a:rPr>
              <a:t>©John O’Connor</a:t>
            </a:r>
          </a:p>
        </p:txBody>
      </p:sp>
      <p:sp>
        <p:nvSpPr>
          <p:cNvPr id="2" name="Title 1"/>
          <p:cNvSpPr>
            <a:spLocks noGrp="1"/>
          </p:cNvSpPr>
          <p:nvPr>
            <p:ph type="title"/>
          </p:nvPr>
        </p:nvSpPr>
        <p:spPr/>
        <p:txBody>
          <a:bodyPr/>
          <a:lstStyle>
            <a:lvl1pPr>
              <a:defRPr b="1">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ADFFB542-F982-4274-930C-5AAE24133DE1}"/>
              </a:ext>
            </a:extLst>
          </p:cNvPr>
          <p:cNvSpPr>
            <a:spLocks noGrp="1" noChangeArrowheads="1"/>
          </p:cNvSpPr>
          <p:nvPr>
            <p:ph type="ftr" sz="quarter" idx="10"/>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E01A12-6FA8-4026-B5E0-89A6E5183387}"/>
              </a:ext>
            </a:extLst>
          </p:cNvPr>
          <p:cNvSpPr>
            <a:spLocks noGrp="1" noChangeArrowheads="1"/>
          </p:cNvSpPr>
          <p:nvPr>
            <p:ph type="sldNum" sz="quarter" idx="11"/>
          </p:nvPr>
        </p:nvSpPr>
        <p:spPr/>
        <p:txBody>
          <a:bodyPr/>
          <a:lstStyle>
            <a:lvl1pPr>
              <a:defRPr/>
            </a:lvl1pPr>
          </a:lstStyle>
          <a:p>
            <a:pPr>
              <a:defRPr/>
            </a:pPr>
            <a:fld id="{751EA6BC-0371-4A7D-A8AC-88D45258FE3C}" type="slidenum">
              <a:rPr lang="en-US" altLang="en-US"/>
              <a:pPr>
                <a:defRPr/>
              </a:pPr>
              <a:t>‹#›</a:t>
            </a:fld>
            <a:endParaRPr lang="en-US" altLang="en-US"/>
          </a:p>
        </p:txBody>
      </p:sp>
    </p:spTree>
    <p:extLst>
      <p:ext uri="{BB962C8B-B14F-4D97-AF65-F5344CB8AC3E}">
        <p14:creationId xmlns:p14="http://schemas.microsoft.com/office/powerpoint/2010/main" val="327303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C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a:extLst>
              <a:ext uri="{FF2B5EF4-FFF2-40B4-BE49-F238E27FC236}">
                <a16:creationId xmlns:a16="http://schemas.microsoft.com/office/drawing/2014/main" id="{4F075C60-A44C-400A-863C-93A51DA6054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BF9046-D641-44E3-B943-10D31D641934}"/>
              </a:ext>
            </a:extLst>
          </p:cNvPr>
          <p:cNvSpPr>
            <a:spLocks noGrp="1" noChangeArrowheads="1"/>
          </p:cNvSpPr>
          <p:nvPr>
            <p:ph type="sldNum" sz="quarter" idx="11"/>
          </p:nvPr>
        </p:nvSpPr>
        <p:spPr>
          <a:ln/>
        </p:spPr>
        <p:txBody>
          <a:bodyPr/>
          <a:lstStyle>
            <a:lvl1pPr>
              <a:defRPr/>
            </a:lvl1pPr>
          </a:lstStyle>
          <a:p>
            <a:pPr>
              <a:defRPr/>
            </a:pPr>
            <a:fld id="{E6517B15-E656-438E-8AF3-0900D981B6C9}" type="slidenum">
              <a:rPr lang="en-US" altLang="en-US"/>
              <a:pPr>
                <a:defRPr/>
              </a:pPr>
              <a:t>‹#›</a:t>
            </a:fld>
            <a:endParaRPr lang="en-US" altLang="en-US"/>
          </a:p>
        </p:txBody>
      </p:sp>
      <p:sp>
        <p:nvSpPr>
          <p:cNvPr id="6" name="Rectangle 22">
            <a:extLst>
              <a:ext uri="{FF2B5EF4-FFF2-40B4-BE49-F238E27FC236}">
                <a16:creationId xmlns:a16="http://schemas.microsoft.com/office/drawing/2014/main" id="{3EDCD665-C9B6-42EF-9705-7CF87AD6E74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732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E9A0B7-2B13-4A9F-8B72-45F520DB3FF9}"/>
              </a:ext>
            </a:extLst>
          </p:cNvPr>
          <p:cNvSpPr/>
          <p:nvPr userDrawn="1"/>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6" name="TextBox 5">
            <a:extLst>
              <a:ext uri="{FF2B5EF4-FFF2-40B4-BE49-F238E27FC236}">
                <a16:creationId xmlns:a16="http://schemas.microsoft.com/office/drawing/2014/main" id="{46B92BAC-4D1A-4F3C-8D02-39E1CDA26977}"/>
              </a:ext>
            </a:extLst>
          </p:cNvPr>
          <p:cNvSpPr txBox="1">
            <a:spLocks noChangeArrowheads="1"/>
          </p:cNvSpPr>
          <p:nvPr userDrawn="1"/>
        </p:nvSpPr>
        <p:spPr bwMode="auto">
          <a:xfrm>
            <a:off x="614363" y="6383338"/>
            <a:ext cx="1819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CC00"/>
                </a:solidFill>
              </a:rPr>
              <a:t>© John O’Connor</a:t>
            </a:r>
          </a:p>
        </p:txBody>
      </p:sp>
      <p:sp>
        <p:nvSpPr>
          <p:cNvPr id="2" name="Title 1"/>
          <p:cNvSpPr>
            <a:spLocks noGrp="1"/>
          </p:cNvSpPr>
          <p:nvPr>
            <p:ph type="title"/>
          </p:nvPr>
        </p:nvSpPr>
        <p:spPr/>
        <p:txBody>
          <a:bodyPr/>
          <a:lstStyle>
            <a:lvl1pPr>
              <a:defRPr>
                <a:solidFill>
                  <a:schemeClr val="bg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solidFill>
                  <a:schemeClr val="bg2">
                    <a:lumMod val="75000"/>
                  </a:schemeClr>
                </a:solidFill>
              </a:defRPr>
            </a:lvl1pPr>
            <a:lvl2pPr>
              <a:defRPr sz="2400">
                <a:solidFill>
                  <a:schemeClr val="bg2">
                    <a:lumMod val="75000"/>
                  </a:schemeClr>
                </a:solidFill>
              </a:defRPr>
            </a:lvl2pPr>
            <a:lvl3pPr>
              <a:defRPr sz="20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7800" y="1981200"/>
            <a:ext cx="3429000" cy="4114800"/>
          </a:xfrm>
        </p:spPr>
        <p:txBody>
          <a:bodyPr/>
          <a:lstStyle>
            <a:lvl1pPr>
              <a:defRPr sz="2800">
                <a:solidFill>
                  <a:schemeClr val="bg2">
                    <a:lumMod val="75000"/>
                  </a:schemeClr>
                </a:solidFill>
              </a:defRPr>
            </a:lvl1pPr>
            <a:lvl2pPr>
              <a:defRPr sz="2400">
                <a:solidFill>
                  <a:schemeClr val="bg2">
                    <a:lumMod val="75000"/>
                  </a:schemeClr>
                </a:solidFill>
              </a:defRPr>
            </a:lvl2pPr>
            <a:lvl3pPr>
              <a:defRPr sz="20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E04B036B-B644-4E24-B9C6-9A4D99F4B3D5}"/>
              </a:ext>
            </a:extLst>
          </p:cNvPr>
          <p:cNvSpPr>
            <a:spLocks noGrp="1" noChangeArrowheads="1"/>
          </p:cNvSpPr>
          <p:nvPr>
            <p:ph type="ftr" sz="quarter" idx="10"/>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CB06B99-666F-467F-9227-A41DDFBEC9E0}"/>
              </a:ext>
            </a:extLst>
          </p:cNvPr>
          <p:cNvSpPr>
            <a:spLocks noGrp="1" noChangeArrowheads="1"/>
          </p:cNvSpPr>
          <p:nvPr>
            <p:ph type="sldNum" sz="quarter" idx="11"/>
          </p:nvPr>
        </p:nvSpPr>
        <p:spPr/>
        <p:txBody>
          <a:bodyPr/>
          <a:lstStyle>
            <a:lvl1pPr>
              <a:defRPr/>
            </a:lvl1pPr>
          </a:lstStyle>
          <a:p>
            <a:pPr>
              <a:defRPr/>
            </a:pPr>
            <a:fld id="{37706F8F-6516-460C-9B37-E5F9F97CA156}" type="slidenum">
              <a:rPr lang="en-US" altLang="en-US"/>
              <a:pPr>
                <a:defRPr/>
              </a:pPr>
              <a:t>‹#›</a:t>
            </a:fld>
            <a:endParaRPr lang="en-US" altLang="en-US"/>
          </a:p>
        </p:txBody>
      </p:sp>
      <p:sp>
        <p:nvSpPr>
          <p:cNvPr id="9" name="Rectangle 22">
            <a:extLst>
              <a:ext uri="{FF2B5EF4-FFF2-40B4-BE49-F238E27FC236}">
                <a16:creationId xmlns:a16="http://schemas.microsoft.com/office/drawing/2014/main" id="{983F2EF4-273E-4D32-961F-34C12BDFCD03}"/>
              </a:ext>
            </a:extLst>
          </p:cNvPr>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90037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7B50E3-9D3D-496F-B4AB-A79EFDC1FC7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B203A12-D896-4460-B288-00239C20E952}"/>
              </a:ext>
            </a:extLst>
          </p:cNvPr>
          <p:cNvSpPr>
            <a:spLocks noGrp="1" noChangeArrowheads="1"/>
          </p:cNvSpPr>
          <p:nvPr>
            <p:ph type="sldNum" sz="quarter" idx="11"/>
          </p:nvPr>
        </p:nvSpPr>
        <p:spPr>
          <a:ln/>
        </p:spPr>
        <p:txBody>
          <a:bodyPr/>
          <a:lstStyle>
            <a:lvl1pPr>
              <a:defRPr/>
            </a:lvl1pPr>
          </a:lstStyle>
          <a:p>
            <a:pPr>
              <a:defRPr/>
            </a:pPr>
            <a:fld id="{C6B01066-0DE2-4838-B3D6-8A50BD61A780}" type="slidenum">
              <a:rPr lang="en-US" altLang="en-US"/>
              <a:pPr>
                <a:defRPr/>
              </a:pPr>
              <a:t>‹#›</a:t>
            </a:fld>
            <a:endParaRPr lang="en-US" altLang="en-US"/>
          </a:p>
        </p:txBody>
      </p:sp>
      <p:sp>
        <p:nvSpPr>
          <p:cNvPr id="9" name="Rectangle 22">
            <a:extLst>
              <a:ext uri="{FF2B5EF4-FFF2-40B4-BE49-F238E27FC236}">
                <a16:creationId xmlns:a16="http://schemas.microsoft.com/office/drawing/2014/main" id="{D38A72FD-E415-47E9-B697-3AA368A25D4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6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4BA1B80-F8C5-46E9-B285-9ADA3454CA8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0E9AA24-A1C4-449A-B17F-8535619E46A9}"/>
              </a:ext>
            </a:extLst>
          </p:cNvPr>
          <p:cNvSpPr>
            <a:spLocks noGrp="1" noChangeArrowheads="1"/>
          </p:cNvSpPr>
          <p:nvPr>
            <p:ph type="sldNum" sz="quarter" idx="11"/>
          </p:nvPr>
        </p:nvSpPr>
        <p:spPr>
          <a:ln/>
        </p:spPr>
        <p:txBody>
          <a:bodyPr/>
          <a:lstStyle>
            <a:lvl1pPr>
              <a:defRPr/>
            </a:lvl1pPr>
          </a:lstStyle>
          <a:p>
            <a:pPr>
              <a:defRPr/>
            </a:pPr>
            <a:fld id="{7DAF3CF4-5A76-4AAF-AD4B-573A1916E115}" type="slidenum">
              <a:rPr lang="en-US" altLang="en-US"/>
              <a:pPr>
                <a:defRPr/>
              </a:pPr>
              <a:t>‹#›</a:t>
            </a:fld>
            <a:endParaRPr lang="en-US" altLang="en-US"/>
          </a:p>
        </p:txBody>
      </p:sp>
      <p:sp>
        <p:nvSpPr>
          <p:cNvPr id="5" name="Rectangle 22">
            <a:extLst>
              <a:ext uri="{FF2B5EF4-FFF2-40B4-BE49-F238E27FC236}">
                <a16:creationId xmlns:a16="http://schemas.microsoft.com/office/drawing/2014/main" id="{FD9327D9-711F-4D83-8AFE-FFA5B09C76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294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E13AC-4EAF-45A9-BD19-26A961F5CB4F}"/>
              </a:ext>
            </a:extLst>
          </p:cNvPr>
          <p:cNvSpPr/>
          <p:nvPr userDrawn="1"/>
        </p:nvSpPr>
        <p:spPr bwMode="auto">
          <a:xfrm>
            <a:off x="0" y="14288"/>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3" name="TextBox 2">
            <a:extLst>
              <a:ext uri="{FF2B5EF4-FFF2-40B4-BE49-F238E27FC236}">
                <a16:creationId xmlns:a16="http://schemas.microsoft.com/office/drawing/2014/main" id="{47807499-A50C-48E3-B92D-A039D9746ED1}"/>
              </a:ext>
            </a:extLst>
          </p:cNvPr>
          <p:cNvSpPr txBox="1">
            <a:spLocks noChangeArrowheads="1"/>
          </p:cNvSpPr>
          <p:nvPr userDrawn="1"/>
        </p:nvSpPr>
        <p:spPr bwMode="auto">
          <a:xfrm>
            <a:off x="638175" y="6245225"/>
            <a:ext cx="177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CC00"/>
                </a:solidFill>
              </a:rPr>
              <a:t>© John O’Connor</a:t>
            </a:r>
          </a:p>
        </p:txBody>
      </p:sp>
      <p:sp>
        <p:nvSpPr>
          <p:cNvPr id="4" name="Rectangle 4">
            <a:extLst>
              <a:ext uri="{FF2B5EF4-FFF2-40B4-BE49-F238E27FC236}">
                <a16:creationId xmlns:a16="http://schemas.microsoft.com/office/drawing/2014/main" id="{302A5F43-E807-4711-86B4-3A94FC12FEC8}"/>
              </a:ext>
            </a:extLst>
          </p:cNvPr>
          <p:cNvSpPr>
            <a:spLocks noGrp="1" noChangeArrowheads="1"/>
          </p:cNvSpPr>
          <p:nvPr>
            <p:ph type="ftr"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A980EB-B8C9-4D03-86E0-877999065C25}"/>
              </a:ext>
            </a:extLst>
          </p:cNvPr>
          <p:cNvSpPr>
            <a:spLocks noGrp="1" noChangeArrowheads="1"/>
          </p:cNvSpPr>
          <p:nvPr>
            <p:ph type="sldNum" sz="quarter" idx="11"/>
          </p:nvPr>
        </p:nvSpPr>
        <p:spPr/>
        <p:txBody>
          <a:bodyPr/>
          <a:lstStyle>
            <a:lvl1pPr>
              <a:defRPr/>
            </a:lvl1pPr>
          </a:lstStyle>
          <a:p>
            <a:pPr>
              <a:defRPr/>
            </a:pPr>
            <a:fld id="{F96E717A-397E-41A4-BEDE-DB406E8330A1}" type="slidenum">
              <a:rPr lang="en-US" altLang="en-US"/>
              <a:pPr>
                <a:defRPr/>
              </a:pPr>
              <a:t>‹#›</a:t>
            </a:fld>
            <a:endParaRPr lang="en-US" altLang="en-US"/>
          </a:p>
        </p:txBody>
      </p:sp>
      <p:sp>
        <p:nvSpPr>
          <p:cNvPr id="6" name="Rectangle 22">
            <a:extLst>
              <a:ext uri="{FF2B5EF4-FFF2-40B4-BE49-F238E27FC236}">
                <a16:creationId xmlns:a16="http://schemas.microsoft.com/office/drawing/2014/main" id="{55AC500E-D592-42DB-9007-9D2D2F4655E0}"/>
              </a:ext>
            </a:extLst>
          </p:cNvPr>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0916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9072F4-675D-4BF7-8F7B-B96BFAA0D20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2221F-A445-49B1-809B-094108DC77EB}"/>
              </a:ext>
            </a:extLst>
          </p:cNvPr>
          <p:cNvSpPr>
            <a:spLocks noGrp="1" noChangeArrowheads="1"/>
          </p:cNvSpPr>
          <p:nvPr>
            <p:ph type="sldNum" sz="quarter" idx="11"/>
          </p:nvPr>
        </p:nvSpPr>
        <p:spPr>
          <a:ln/>
        </p:spPr>
        <p:txBody>
          <a:bodyPr/>
          <a:lstStyle>
            <a:lvl1pPr>
              <a:defRPr/>
            </a:lvl1pPr>
          </a:lstStyle>
          <a:p>
            <a:pPr>
              <a:defRPr/>
            </a:pPr>
            <a:fld id="{3290DD73-9974-437E-B6EE-409C954EE3A2}" type="slidenum">
              <a:rPr lang="en-US" altLang="en-US"/>
              <a:pPr>
                <a:defRPr/>
              </a:pPr>
              <a:t>‹#›</a:t>
            </a:fld>
            <a:endParaRPr lang="en-US" altLang="en-US"/>
          </a:p>
        </p:txBody>
      </p:sp>
      <p:sp>
        <p:nvSpPr>
          <p:cNvPr id="7" name="Rectangle 22">
            <a:extLst>
              <a:ext uri="{FF2B5EF4-FFF2-40B4-BE49-F238E27FC236}">
                <a16:creationId xmlns:a16="http://schemas.microsoft.com/office/drawing/2014/main" id="{A9AA17EE-A1D9-4BC5-8F23-2EF089C71A8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725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56F019-93D9-49A8-8068-15C9605CACA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45D702-F6CB-4F7E-B41E-7CF7230F6B84}"/>
              </a:ext>
            </a:extLst>
          </p:cNvPr>
          <p:cNvSpPr>
            <a:spLocks noGrp="1" noChangeArrowheads="1"/>
          </p:cNvSpPr>
          <p:nvPr>
            <p:ph type="sldNum" sz="quarter" idx="11"/>
          </p:nvPr>
        </p:nvSpPr>
        <p:spPr>
          <a:ln/>
        </p:spPr>
        <p:txBody>
          <a:bodyPr/>
          <a:lstStyle>
            <a:lvl1pPr>
              <a:defRPr/>
            </a:lvl1pPr>
          </a:lstStyle>
          <a:p>
            <a:pPr>
              <a:defRPr/>
            </a:pPr>
            <a:fld id="{75117578-434A-49E8-90C8-135AF8A4C1CA}" type="slidenum">
              <a:rPr lang="en-US" altLang="en-US"/>
              <a:pPr>
                <a:defRPr/>
              </a:pPr>
              <a:t>‹#›</a:t>
            </a:fld>
            <a:endParaRPr lang="en-US" altLang="en-US"/>
          </a:p>
        </p:txBody>
      </p:sp>
      <p:sp>
        <p:nvSpPr>
          <p:cNvPr id="7" name="Rectangle 22">
            <a:extLst>
              <a:ext uri="{FF2B5EF4-FFF2-40B4-BE49-F238E27FC236}">
                <a16:creationId xmlns:a16="http://schemas.microsoft.com/office/drawing/2014/main" id="{7EB2B492-CAB5-4BB9-8AB5-4C58A9BCF0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0627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2EE793-DCF7-4381-9F7D-ABCEA4498745}"/>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B71AEB-72F3-4EBF-B457-F544EADBAAA7}"/>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5172" name="Rectangle 4">
            <a:extLst>
              <a:ext uri="{FF2B5EF4-FFF2-40B4-BE49-F238E27FC236}">
                <a16:creationId xmlns:a16="http://schemas.microsoft.com/office/drawing/2014/main" id="{13CB0E87-C59A-4900-B0AF-E955DB888FA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a:p>
        </p:txBody>
      </p:sp>
      <p:sp>
        <p:nvSpPr>
          <p:cNvPr id="135173" name="Rectangle 5">
            <a:extLst>
              <a:ext uri="{FF2B5EF4-FFF2-40B4-BE49-F238E27FC236}">
                <a16:creationId xmlns:a16="http://schemas.microsoft.com/office/drawing/2014/main" id="{5EE5E0AB-C608-4C3C-A11D-5252B94186F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D9CFEB22-3BFB-4D5C-A33F-3CF93B32F94C}" type="slidenum">
              <a:rPr lang="en-US" altLang="en-US"/>
              <a:pPr>
                <a:defRPr/>
              </a:pPr>
              <a:t>‹#›</a:t>
            </a:fld>
            <a:endParaRPr lang="en-US" altLang="en-US"/>
          </a:p>
        </p:txBody>
      </p:sp>
      <p:sp>
        <p:nvSpPr>
          <p:cNvPr id="1030" name="Line 7">
            <a:extLst>
              <a:ext uri="{FF2B5EF4-FFF2-40B4-BE49-F238E27FC236}">
                <a16:creationId xmlns:a16="http://schemas.microsoft.com/office/drawing/2014/main" id="{FAE0D6BF-98B8-47D3-8AA0-887F44F4C425}"/>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1" name="Group 8">
            <a:extLst>
              <a:ext uri="{FF2B5EF4-FFF2-40B4-BE49-F238E27FC236}">
                <a16:creationId xmlns:a16="http://schemas.microsoft.com/office/drawing/2014/main" id="{83CF79CB-CB6C-4CD2-A9B4-AEADCBC6BBC7}"/>
              </a:ext>
            </a:extLst>
          </p:cNvPr>
          <p:cNvGrpSpPr>
            <a:grpSpLocks/>
          </p:cNvGrpSpPr>
          <p:nvPr/>
        </p:nvGrpSpPr>
        <p:grpSpPr bwMode="auto">
          <a:xfrm>
            <a:off x="228600" y="457200"/>
            <a:ext cx="1246188" cy="1371600"/>
            <a:chOff x="144" y="288"/>
            <a:chExt cx="785" cy="864"/>
          </a:xfrm>
        </p:grpSpPr>
        <p:sp>
          <p:nvSpPr>
            <p:cNvPr id="1033" name="Rectangle 9">
              <a:extLst>
                <a:ext uri="{FF2B5EF4-FFF2-40B4-BE49-F238E27FC236}">
                  <a16:creationId xmlns:a16="http://schemas.microsoft.com/office/drawing/2014/main" id="{507E1C32-0C0E-481D-9D1D-749BB9F9FE55}"/>
                </a:ext>
              </a:extLst>
            </p:cNvPr>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4" name="Rectangle 10">
              <a:extLst>
                <a:ext uri="{FF2B5EF4-FFF2-40B4-BE49-F238E27FC236}">
                  <a16:creationId xmlns:a16="http://schemas.microsoft.com/office/drawing/2014/main" id="{6A9AA2DC-EA7F-47DF-BED8-E3B6A4468C04}"/>
                </a:ext>
              </a:extLst>
            </p:cNvPr>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5" name="Rectangle 11">
              <a:extLst>
                <a:ext uri="{FF2B5EF4-FFF2-40B4-BE49-F238E27FC236}">
                  <a16:creationId xmlns:a16="http://schemas.microsoft.com/office/drawing/2014/main" id="{AA92E032-9982-4616-A437-BF7101F108F7}"/>
                </a:ext>
              </a:extLst>
            </p:cNvPr>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6" name="Rectangle 12">
              <a:extLst>
                <a:ext uri="{FF2B5EF4-FFF2-40B4-BE49-F238E27FC236}">
                  <a16:creationId xmlns:a16="http://schemas.microsoft.com/office/drawing/2014/main" id="{43C8D64D-8D58-4C68-8762-A37CB0BEA99B}"/>
                </a:ext>
              </a:extLst>
            </p:cNvPr>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7" name="Rectangle 13">
              <a:extLst>
                <a:ext uri="{FF2B5EF4-FFF2-40B4-BE49-F238E27FC236}">
                  <a16:creationId xmlns:a16="http://schemas.microsoft.com/office/drawing/2014/main" id="{6C61A4AC-FB0D-4C1A-AC97-71B449683525}"/>
                </a:ext>
              </a:extLst>
            </p:cNvPr>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8" name="Rectangle 14">
              <a:extLst>
                <a:ext uri="{FF2B5EF4-FFF2-40B4-BE49-F238E27FC236}">
                  <a16:creationId xmlns:a16="http://schemas.microsoft.com/office/drawing/2014/main" id="{05F79627-2DE0-4E2B-9AC4-D9F55323E305}"/>
                </a:ext>
              </a:extLst>
            </p:cNvPr>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9" name="Rectangle 15">
              <a:extLst>
                <a:ext uri="{FF2B5EF4-FFF2-40B4-BE49-F238E27FC236}">
                  <a16:creationId xmlns:a16="http://schemas.microsoft.com/office/drawing/2014/main" id="{CA15A047-3896-400A-8131-5ADF3F8D0EFA}"/>
                </a:ext>
              </a:extLst>
            </p:cNvPr>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0" name="Rectangle 16">
              <a:extLst>
                <a:ext uri="{FF2B5EF4-FFF2-40B4-BE49-F238E27FC236}">
                  <a16:creationId xmlns:a16="http://schemas.microsoft.com/office/drawing/2014/main" id="{86F80A85-596B-4769-9175-1A99198403E9}"/>
                </a:ext>
              </a:extLst>
            </p:cNvPr>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1" name="Rectangle 17">
              <a:extLst>
                <a:ext uri="{FF2B5EF4-FFF2-40B4-BE49-F238E27FC236}">
                  <a16:creationId xmlns:a16="http://schemas.microsoft.com/office/drawing/2014/main" id="{68944786-B449-42BF-8CCD-549C999E653C}"/>
                </a:ext>
              </a:extLst>
            </p:cNvPr>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2" name="Rectangle 18">
              <a:extLst>
                <a:ext uri="{FF2B5EF4-FFF2-40B4-BE49-F238E27FC236}">
                  <a16:creationId xmlns:a16="http://schemas.microsoft.com/office/drawing/2014/main" id="{C72B1366-4FE5-4E4C-877E-9CF55C63A393}"/>
                </a:ext>
              </a:extLst>
            </p:cNvPr>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3" name="Rectangle 19">
              <a:extLst>
                <a:ext uri="{FF2B5EF4-FFF2-40B4-BE49-F238E27FC236}">
                  <a16:creationId xmlns:a16="http://schemas.microsoft.com/office/drawing/2014/main" id="{C6BC4820-93C6-4F9F-8175-C9FAF104F88E}"/>
                </a:ext>
              </a:extLst>
            </p:cNvPr>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4" name="Rectangle 20">
              <a:extLst>
                <a:ext uri="{FF2B5EF4-FFF2-40B4-BE49-F238E27FC236}">
                  <a16:creationId xmlns:a16="http://schemas.microsoft.com/office/drawing/2014/main" id="{24BCDAE5-6F69-455C-AEE6-E59152BED252}"/>
                </a:ext>
              </a:extLst>
            </p:cNvPr>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5" name="Rectangle 21">
              <a:extLst>
                <a:ext uri="{FF2B5EF4-FFF2-40B4-BE49-F238E27FC236}">
                  <a16:creationId xmlns:a16="http://schemas.microsoft.com/office/drawing/2014/main" id="{4F477783-0165-4251-AA3A-60B42C8EE8A8}"/>
                </a:ext>
              </a:extLst>
            </p:cNvPr>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grpSp>
      <p:sp>
        <p:nvSpPr>
          <p:cNvPr id="135190" name="Rectangle 22">
            <a:extLst>
              <a:ext uri="{FF2B5EF4-FFF2-40B4-BE49-F238E27FC236}">
                <a16:creationId xmlns:a16="http://schemas.microsoft.com/office/drawing/2014/main" id="{5FEC7A3D-2C4D-4D2B-B055-59A48F46BC9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375" r:id="rId1"/>
    <p:sldLayoutId id="2147485376" r:id="rId2"/>
    <p:sldLayoutId id="2147485366" r:id="rId3"/>
    <p:sldLayoutId id="2147485377" r:id="rId4"/>
    <p:sldLayoutId id="2147485367" r:id="rId5"/>
    <p:sldLayoutId id="2147485368" r:id="rId6"/>
    <p:sldLayoutId id="2147485378" r:id="rId7"/>
    <p:sldLayoutId id="2147485369" r:id="rId8"/>
    <p:sldLayoutId id="2147485370" r:id="rId9"/>
    <p:sldLayoutId id="2147485371" r:id="rId10"/>
    <p:sldLayoutId id="2147485372" r:id="rId11"/>
    <p:sldLayoutId id="2147485373" r:id="rId12"/>
    <p:sldLayoutId id="2147485374" r:id="rId13"/>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reatinstruction@bellsouth.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B963ADC-0D52-4145-AAF6-187B61497EEA}"/>
              </a:ext>
            </a:extLst>
          </p:cNvPr>
          <p:cNvSpPr>
            <a:spLocks noGrp="1" noChangeArrowheads="1"/>
          </p:cNvSpPr>
          <p:nvPr>
            <p:ph type="ctrTitle"/>
          </p:nvPr>
        </p:nvSpPr>
        <p:spPr>
          <a:xfrm>
            <a:off x="723900" y="4038600"/>
            <a:ext cx="8229600" cy="1752600"/>
          </a:xfrm>
        </p:spPr>
        <p:txBody>
          <a:bodyPr/>
          <a:lstStyle/>
          <a:p>
            <a:pPr algn="ctr" eaLnBrk="1" hangingPunct="1"/>
            <a:br>
              <a:rPr lang="en-US" altLang="en-US" sz="4100"/>
            </a:br>
            <a:br>
              <a:rPr lang="en-US" altLang="en-US" sz="4100"/>
            </a:br>
            <a:br>
              <a:rPr lang="en-US" altLang="en-US" sz="4100"/>
            </a:br>
            <a:r>
              <a:rPr lang="en-US" altLang="en-US" sz="4100"/>
              <a:t> </a:t>
            </a:r>
            <a:br>
              <a:rPr lang="en-US" altLang="en-US" sz="2900"/>
            </a:br>
            <a:endParaRPr lang="en-US" altLang="en-US" sz="4100"/>
          </a:p>
        </p:txBody>
      </p:sp>
      <p:sp>
        <p:nvSpPr>
          <p:cNvPr id="8195" name="Text Box 5">
            <a:extLst>
              <a:ext uri="{FF2B5EF4-FFF2-40B4-BE49-F238E27FC236}">
                <a16:creationId xmlns:a16="http://schemas.microsoft.com/office/drawing/2014/main" id="{AA6FEB9E-5951-42E1-9B6F-4E0751E7C7A9}"/>
              </a:ext>
            </a:extLst>
          </p:cNvPr>
          <p:cNvSpPr txBox="1">
            <a:spLocks noChangeArrowheads="1"/>
          </p:cNvSpPr>
          <p:nvPr/>
        </p:nvSpPr>
        <p:spPr bwMode="auto">
          <a:xfrm>
            <a:off x="3641725" y="6232525"/>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600">
                <a:solidFill>
                  <a:schemeClr val="tx1"/>
                </a:solidFill>
              </a:rPr>
              <a:t>  </a:t>
            </a:r>
          </a:p>
        </p:txBody>
      </p:sp>
      <p:sp>
        <p:nvSpPr>
          <p:cNvPr id="8196" name="Text Box 6">
            <a:extLst>
              <a:ext uri="{FF2B5EF4-FFF2-40B4-BE49-F238E27FC236}">
                <a16:creationId xmlns:a16="http://schemas.microsoft.com/office/drawing/2014/main" id="{DFE1D396-6D89-47D6-ADBC-B867DF828175}"/>
              </a:ext>
            </a:extLst>
          </p:cNvPr>
          <p:cNvSpPr txBox="1">
            <a:spLocks noChangeArrowheads="1"/>
          </p:cNvSpPr>
          <p:nvPr/>
        </p:nvSpPr>
        <p:spPr bwMode="auto">
          <a:xfrm>
            <a:off x="228600" y="4491038"/>
            <a:ext cx="85407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ctr">
              <a:spcBef>
                <a:spcPct val="0"/>
              </a:spcBef>
              <a:buClrTx/>
              <a:buSzTx/>
              <a:buFontTx/>
              <a:buNone/>
            </a:pPr>
            <a:r>
              <a:rPr lang="en-US" altLang="en-US" sz="3200" b="1" dirty="0">
                <a:solidFill>
                  <a:srgbClr val="FFFF00"/>
                </a:solidFill>
              </a:rPr>
              <a:t>John O’Connor</a:t>
            </a:r>
          </a:p>
          <a:p>
            <a:pPr algn="ctr">
              <a:spcBef>
                <a:spcPct val="0"/>
              </a:spcBef>
              <a:buClrTx/>
              <a:buSzTx/>
              <a:buFontTx/>
              <a:buNone/>
            </a:pPr>
            <a:r>
              <a:rPr lang="en-US" altLang="en-US" sz="3200" b="1" dirty="0">
                <a:solidFill>
                  <a:srgbClr val="FFFF00"/>
                </a:solidFill>
                <a:hlinkClick r:id="rId2"/>
              </a:rPr>
              <a:t>greatinstruction@bellsouth.net</a:t>
            </a:r>
            <a:endParaRPr lang="en-US" altLang="en-US" sz="3200" b="1" dirty="0">
              <a:solidFill>
                <a:srgbClr val="FFFF00"/>
              </a:solidFill>
            </a:endParaRPr>
          </a:p>
          <a:p>
            <a:pPr algn="ctr">
              <a:spcBef>
                <a:spcPct val="0"/>
              </a:spcBef>
              <a:buClrTx/>
              <a:buSzTx/>
              <a:buFontTx/>
              <a:buNone/>
            </a:pPr>
            <a:r>
              <a:rPr lang="en-US" altLang="en-US" sz="3200" b="1" dirty="0">
                <a:solidFill>
                  <a:srgbClr val="FFFF00"/>
                </a:solidFill>
              </a:rPr>
              <a:t>678.243.8957</a:t>
            </a:r>
          </a:p>
          <a:p>
            <a:pPr algn="ctr">
              <a:spcBef>
                <a:spcPct val="0"/>
              </a:spcBef>
              <a:buClrTx/>
              <a:buSzTx/>
              <a:buFontTx/>
              <a:buNone/>
            </a:pPr>
            <a:br>
              <a:rPr lang="en-US" altLang="en-US" sz="3200" b="1" dirty="0"/>
            </a:br>
            <a:endParaRPr lang="en-US" altLang="en-US" sz="3200" b="1" dirty="0"/>
          </a:p>
        </p:txBody>
      </p:sp>
      <p:pic>
        <p:nvPicPr>
          <p:cNvPr id="8197" name="Picture 1">
            <a:extLst>
              <a:ext uri="{FF2B5EF4-FFF2-40B4-BE49-F238E27FC236}">
                <a16:creationId xmlns:a16="http://schemas.microsoft.com/office/drawing/2014/main" id="{49A3AE3B-5C88-4C4B-9DAF-166C184296D0}"/>
              </a:ext>
            </a:extLst>
          </p:cNvPr>
          <p:cNvPicPr>
            <a:picLocks noChangeAspect="1"/>
          </p:cNvPicPr>
          <p:nvPr/>
        </p:nvPicPr>
        <p:blipFill>
          <a:blip r:embed="rId3">
            <a:extLst>
              <a:ext uri="{28A0092B-C50C-407E-A947-70E740481C1C}">
                <a14:useLocalDpi xmlns:a14="http://schemas.microsoft.com/office/drawing/2010/main" val="0"/>
              </a:ext>
            </a:extLst>
          </a:blip>
          <a:srcRect t="18748" b="16251"/>
          <a:stretch>
            <a:fillRect/>
          </a:stretch>
        </p:blipFill>
        <p:spPr bwMode="auto">
          <a:xfrm>
            <a:off x="112713" y="207963"/>
            <a:ext cx="88407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2A227F-26C5-AA26-9527-3AEB1B505022}"/>
              </a:ext>
            </a:extLst>
          </p:cNvPr>
          <p:cNvSpPr txBox="1"/>
          <p:nvPr/>
        </p:nvSpPr>
        <p:spPr>
          <a:xfrm>
            <a:off x="1031875" y="1447800"/>
            <a:ext cx="6934200" cy="1569660"/>
          </a:xfrm>
          <a:prstGeom prst="rect">
            <a:avLst/>
          </a:prstGeom>
          <a:noFill/>
        </p:spPr>
        <p:txBody>
          <a:bodyPr wrap="square" rtlCol="0">
            <a:spAutoFit/>
          </a:bodyPr>
          <a:lstStyle/>
          <a:p>
            <a:pPr algn="ctr"/>
            <a:r>
              <a:rPr lang="en-US" sz="4800" b="1" dirty="0">
                <a:solidFill>
                  <a:schemeClr val="bg1"/>
                </a:solidFill>
              </a:rPr>
              <a:t>12 Big Ideas about MTSS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B13E1AF-5960-4171-9FFD-27877A1D50F8}"/>
              </a:ext>
            </a:extLst>
          </p:cNvPr>
          <p:cNvSpPr>
            <a:spLocks noGrp="1" noChangeArrowheads="1"/>
          </p:cNvSpPr>
          <p:nvPr>
            <p:ph type="title"/>
          </p:nvPr>
        </p:nvSpPr>
        <p:spPr>
          <a:xfrm>
            <a:off x="228600" y="457200"/>
            <a:ext cx="8458200" cy="1295400"/>
          </a:xfrm>
        </p:spPr>
        <p:txBody>
          <a:bodyPr/>
          <a:lstStyle/>
          <a:p>
            <a:pPr algn="ctr" eaLnBrk="1" hangingPunct="1"/>
            <a:r>
              <a:rPr lang="en-US" altLang="en-US"/>
              <a:t>    </a:t>
            </a:r>
            <a:br>
              <a:rPr lang="en-US" altLang="en-US"/>
            </a:br>
            <a:endParaRPr lang="en-US" altLang="en-US"/>
          </a:p>
        </p:txBody>
      </p:sp>
      <p:sp>
        <p:nvSpPr>
          <p:cNvPr id="18435" name="Rectangle 3">
            <a:extLst>
              <a:ext uri="{FF2B5EF4-FFF2-40B4-BE49-F238E27FC236}">
                <a16:creationId xmlns:a16="http://schemas.microsoft.com/office/drawing/2014/main" id="{B8DB892D-5AA2-4882-83B2-358D13690C4B}"/>
              </a:ext>
            </a:extLst>
          </p:cNvPr>
          <p:cNvSpPr>
            <a:spLocks noGrp="1" noChangeArrowheads="1"/>
          </p:cNvSpPr>
          <p:nvPr>
            <p:ph type="body" idx="1"/>
          </p:nvPr>
        </p:nvSpPr>
        <p:spPr>
          <a:xfrm>
            <a:off x="152400" y="1981200"/>
            <a:ext cx="8839200" cy="4114800"/>
          </a:xfrm>
        </p:spPr>
        <p:txBody>
          <a:bodyPr/>
          <a:lstStyle/>
          <a:p>
            <a:pPr algn="ctr" eaLnBrk="1" hangingPunct="1">
              <a:buFont typeface="Wingdings" panose="05000000000000000000" pitchFamily="2" charset="2"/>
              <a:buNone/>
            </a:pPr>
            <a:r>
              <a:rPr lang="en-US" altLang="en-US" sz="4800"/>
              <a:t>At the end of the day, that is THE </a:t>
            </a:r>
          </a:p>
          <a:p>
            <a:pPr algn="ctr" eaLnBrk="1" hangingPunct="1">
              <a:buFont typeface="Wingdings" panose="05000000000000000000" pitchFamily="2" charset="2"/>
              <a:buNone/>
            </a:pPr>
            <a:r>
              <a:rPr lang="en-US" altLang="en-US" sz="4800"/>
              <a:t>question…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0BC27EA-8F32-4B5D-9360-3EE379D8E3C4}"/>
              </a:ext>
            </a:extLst>
          </p:cNvPr>
          <p:cNvSpPr>
            <a:spLocks noGrp="1" noChangeArrowheads="1"/>
          </p:cNvSpPr>
          <p:nvPr>
            <p:ph type="title"/>
          </p:nvPr>
        </p:nvSpPr>
        <p:spPr>
          <a:xfrm>
            <a:off x="685800" y="2209800"/>
            <a:ext cx="8001000" cy="1295400"/>
          </a:xfrm>
        </p:spPr>
        <p:txBody>
          <a:bodyPr/>
          <a:lstStyle/>
          <a:p>
            <a:pPr algn="ctr"/>
            <a:r>
              <a:rPr lang="en-US" altLang="en-US" sz="4000"/>
              <a:t>At the risk of sounding arrogant…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5FC68F8F-06FD-4167-85CA-8664EC6F95CB}"/>
              </a:ext>
            </a:extLst>
          </p:cNvPr>
          <p:cNvSpPr>
            <a:spLocks noGrp="1" noChangeArrowheads="1"/>
          </p:cNvSpPr>
          <p:nvPr>
            <p:ph type="body" idx="1"/>
          </p:nvPr>
        </p:nvSpPr>
        <p:spPr>
          <a:xfrm>
            <a:off x="1143000" y="2209800"/>
            <a:ext cx="7010400" cy="4114800"/>
          </a:xfrm>
        </p:spPr>
        <p:txBody>
          <a:bodyPr/>
          <a:lstStyle/>
          <a:p>
            <a:pPr algn="ctr" eaLnBrk="1" hangingPunct="1">
              <a:buFont typeface="Wingdings" panose="05000000000000000000" pitchFamily="2" charset="2"/>
              <a:buNone/>
            </a:pPr>
            <a:r>
              <a:rPr lang="en-US" altLang="en-US" sz="9400"/>
              <a:t>I Know the Answer</a:t>
            </a:r>
          </a:p>
        </p:txBody>
      </p:sp>
      <p:sp>
        <p:nvSpPr>
          <p:cNvPr id="20483" name="Rectangle 4">
            <a:extLst>
              <a:ext uri="{FF2B5EF4-FFF2-40B4-BE49-F238E27FC236}">
                <a16:creationId xmlns:a16="http://schemas.microsoft.com/office/drawing/2014/main" id="{C218E1B3-AB52-4F97-8223-1C5EEED6A26D}"/>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4CC9F80-1353-4979-BFE7-A957E33E4E9C}"/>
              </a:ext>
            </a:extLst>
          </p:cNvPr>
          <p:cNvSpPr>
            <a:spLocks noGrp="1" noChangeArrowheads="1"/>
          </p:cNvSpPr>
          <p:nvPr>
            <p:ph type="body" idx="1"/>
          </p:nvPr>
        </p:nvSpPr>
        <p:spPr>
          <a:xfrm>
            <a:off x="457200" y="533400"/>
            <a:ext cx="8229600" cy="5592763"/>
          </a:xfrm>
        </p:spPr>
        <p:txBody>
          <a:bodyPr/>
          <a:lstStyle/>
          <a:p>
            <a:pPr algn="ctr" eaLnBrk="1" hangingPunct="1">
              <a:buFont typeface="Wingdings" panose="05000000000000000000" pitchFamily="2" charset="2"/>
              <a:buNone/>
            </a:pPr>
            <a:r>
              <a:rPr lang="en-US" altLang="en-US" sz="8000" dirty="0"/>
              <a:t>Provide</a:t>
            </a:r>
          </a:p>
          <a:p>
            <a:pPr algn="ctr" eaLnBrk="1" hangingPunct="1">
              <a:buFont typeface="Wingdings" panose="05000000000000000000" pitchFamily="2" charset="2"/>
              <a:buNone/>
            </a:pPr>
            <a:r>
              <a:rPr lang="en-US" altLang="en-US" sz="8000" dirty="0"/>
              <a:t>GREAT Instruction</a:t>
            </a:r>
          </a:p>
          <a:p>
            <a:pPr algn="ctr" eaLnBrk="1" hangingPunct="1">
              <a:buFont typeface="Wingdings" panose="05000000000000000000" pitchFamily="2" charset="2"/>
              <a:buNone/>
            </a:pPr>
            <a:endParaRPr lang="en-US" altLang="en-US" sz="40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2B43-7BA3-A4AD-9BA5-12C6D387D77F}"/>
              </a:ext>
            </a:extLst>
          </p:cNvPr>
          <p:cNvSpPr>
            <a:spLocks noGrp="1"/>
          </p:cNvSpPr>
          <p:nvPr>
            <p:ph type="title"/>
          </p:nvPr>
        </p:nvSpPr>
        <p:spPr>
          <a:xfrm>
            <a:off x="762000" y="2362200"/>
            <a:ext cx="7772400" cy="1295400"/>
          </a:xfrm>
        </p:spPr>
        <p:txBody>
          <a:bodyPr/>
          <a:lstStyle/>
          <a:p>
            <a:pPr algn="ctr"/>
            <a:r>
              <a:rPr lang="en-US" dirty="0"/>
              <a:t>That is the answer.  </a:t>
            </a:r>
            <a:br>
              <a:rPr lang="en-US" dirty="0"/>
            </a:br>
            <a:br>
              <a:rPr lang="en-US" dirty="0"/>
            </a:br>
            <a:br>
              <a:rPr lang="en-US" dirty="0"/>
            </a:br>
            <a:r>
              <a:rPr lang="en-US" dirty="0"/>
              <a:t>That will always be the answer.</a:t>
            </a:r>
            <a:br>
              <a:rPr lang="en-US" dirty="0"/>
            </a:br>
            <a:br>
              <a:rPr lang="en-US" dirty="0"/>
            </a:br>
            <a:br>
              <a:rPr lang="en-US" dirty="0"/>
            </a:br>
            <a:r>
              <a:rPr lang="en-US" dirty="0"/>
              <a:t>There will never be a different answer.</a:t>
            </a:r>
          </a:p>
        </p:txBody>
      </p:sp>
    </p:spTree>
    <p:extLst>
      <p:ext uri="{BB962C8B-B14F-4D97-AF65-F5344CB8AC3E}">
        <p14:creationId xmlns:p14="http://schemas.microsoft.com/office/powerpoint/2010/main" val="388068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6439-DC32-1BF7-FC51-3C6B3C338238}"/>
              </a:ext>
            </a:extLst>
          </p:cNvPr>
          <p:cNvSpPr>
            <a:spLocks noGrp="1"/>
          </p:cNvSpPr>
          <p:nvPr>
            <p:ph type="title"/>
          </p:nvPr>
        </p:nvSpPr>
        <p:spPr>
          <a:xfrm>
            <a:off x="533400" y="-152400"/>
            <a:ext cx="8153400" cy="1295400"/>
          </a:xfrm>
        </p:spPr>
        <p:txBody>
          <a:bodyPr/>
          <a:lstStyle/>
          <a:p>
            <a:pPr algn="ctr"/>
            <a:r>
              <a:rPr lang="en-US" dirty="0"/>
              <a:t>Write #1.</a:t>
            </a:r>
          </a:p>
        </p:txBody>
      </p:sp>
      <p:pic>
        <p:nvPicPr>
          <p:cNvPr id="3" name="Picture 1">
            <a:extLst>
              <a:ext uri="{FF2B5EF4-FFF2-40B4-BE49-F238E27FC236}">
                <a16:creationId xmlns:a16="http://schemas.microsoft.com/office/drawing/2014/main" id="{6D27F200-C889-774B-05A8-861E2FFDB3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8648" y="4038600"/>
            <a:ext cx="3213100" cy="2140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6478392-B671-A5F5-DEE3-944CE58562B9}"/>
              </a:ext>
            </a:extLst>
          </p:cNvPr>
          <p:cNvPicPr>
            <a:picLocks noChangeAspect="1"/>
          </p:cNvPicPr>
          <p:nvPr/>
        </p:nvPicPr>
        <p:blipFill rotWithShape="1">
          <a:blip r:embed="rId3"/>
          <a:srcRect l="29167" t="47037" r="29881" b="36667"/>
          <a:stretch/>
        </p:blipFill>
        <p:spPr>
          <a:xfrm>
            <a:off x="832695" y="1981200"/>
            <a:ext cx="7829928" cy="1752600"/>
          </a:xfrm>
          <a:prstGeom prst="rect">
            <a:avLst/>
          </a:prstGeom>
        </p:spPr>
      </p:pic>
    </p:spTree>
    <p:extLst>
      <p:ext uri="{BB962C8B-B14F-4D97-AF65-F5344CB8AC3E}">
        <p14:creationId xmlns:p14="http://schemas.microsoft.com/office/powerpoint/2010/main" val="258932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91DFB-8E7E-4B03-BD22-FD5694ADC90D}"/>
              </a:ext>
            </a:extLst>
          </p:cNvPr>
          <p:cNvSpPr>
            <a:spLocks noGrp="1"/>
          </p:cNvSpPr>
          <p:nvPr>
            <p:ph type="title"/>
          </p:nvPr>
        </p:nvSpPr>
        <p:spPr>
          <a:xfrm>
            <a:off x="609600" y="152400"/>
            <a:ext cx="8077200" cy="1295400"/>
          </a:xfrm>
        </p:spPr>
        <p:txBody>
          <a:bodyPr/>
          <a:lstStyle/>
          <a:p>
            <a:pPr algn="ctr"/>
            <a:r>
              <a:rPr lang="en-US" dirty="0"/>
              <a:t>Our Objective for Today</a:t>
            </a:r>
          </a:p>
        </p:txBody>
      </p:sp>
      <p:sp>
        <p:nvSpPr>
          <p:cNvPr id="3" name="Content Placeholder 2">
            <a:extLst>
              <a:ext uri="{FF2B5EF4-FFF2-40B4-BE49-F238E27FC236}">
                <a16:creationId xmlns:a16="http://schemas.microsoft.com/office/drawing/2014/main" id="{C7351EB8-98D3-D663-9B1A-FF464801E0E8}"/>
              </a:ext>
            </a:extLst>
          </p:cNvPr>
          <p:cNvSpPr>
            <a:spLocks noGrp="1"/>
          </p:cNvSpPr>
          <p:nvPr>
            <p:ph idx="1"/>
          </p:nvPr>
        </p:nvSpPr>
        <p:spPr>
          <a:xfrm>
            <a:off x="609600" y="1447800"/>
            <a:ext cx="8077200" cy="4648200"/>
          </a:xfrm>
        </p:spPr>
        <p:txBody>
          <a:bodyPr/>
          <a:lstStyle/>
          <a:p>
            <a:r>
              <a:rPr lang="en-US" sz="3600" dirty="0"/>
              <a:t>Discuss 12 Big Ideas about MTSS</a:t>
            </a:r>
          </a:p>
        </p:txBody>
      </p:sp>
    </p:spTree>
    <p:extLst>
      <p:ext uri="{BB962C8B-B14F-4D97-AF65-F5344CB8AC3E}">
        <p14:creationId xmlns:p14="http://schemas.microsoft.com/office/powerpoint/2010/main" val="40812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11A4-5F96-C248-B641-321685F9A137}"/>
              </a:ext>
            </a:extLst>
          </p:cNvPr>
          <p:cNvSpPr>
            <a:spLocks noGrp="1"/>
          </p:cNvSpPr>
          <p:nvPr>
            <p:ph type="title"/>
          </p:nvPr>
        </p:nvSpPr>
        <p:spPr>
          <a:xfrm>
            <a:off x="685800" y="457200"/>
            <a:ext cx="8001000" cy="1295400"/>
          </a:xfrm>
        </p:spPr>
        <p:txBody>
          <a:bodyPr/>
          <a:lstStyle/>
          <a:p>
            <a:pPr algn="ctr"/>
            <a:r>
              <a:rPr lang="en-US" dirty="0"/>
              <a:t>Back to GREAT Instruction</a:t>
            </a:r>
          </a:p>
        </p:txBody>
      </p:sp>
    </p:spTree>
    <p:extLst>
      <p:ext uri="{BB962C8B-B14F-4D97-AF65-F5344CB8AC3E}">
        <p14:creationId xmlns:p14="http://schemas.microsoft.com/office/powerpoint/2010/main" val="394826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9453-94B5-42DD-9868-929F0BAF20B3}"/>
              </a:ext>
            </a:extLst>
          </p:cNvPr>
          <p:cNvSpPr>
            <a:spLocks noGrp="1"/>
          </p:cNvSpPr>
          <p:nvPr>
            <p:ph type="title"/>
          </p:nvPr>
        </p:nvSpPr>
        <p:spPr>
          <a:xfrm>
            <a:off x="571500" y="1905000"/>
            <a:ext cx="8001000" cy="1295400"/>
          </a:xfrm>
        </p:spPr>
        <p:txBody>
          <a:bodyPr/>
          <a:lstStyle/>
          <a:p>
            <a:pPr algn="ctr"/>
            <a:r>
              <a:rPr lang="en-US" dirty="0"/>
              <a:t>Provide GREAT Tier 1 instruction </a:t>
            </a:r>
            <a:r>
              <a:rPr lang="en-US" u="sng" dirty="0"/>
              <a:t>in every class, in every school, for every student, every day.</a:t>
            </a:r>
          </a:p>
        </p:txBody>
      </p:sp>
      <p:pic>
        <p:nvPicPr>
          <p:cNvPr id="3" name="Picture 2">
            <a:extLst>
              <a:ext uri="{FF2B5EF4-FFF2-40B4-BE49-F238E27FC236}">
                <a16:creationId xmlns:a16="http://schemas.microsoft.com/office/drawing/2014/main" id="{3217AE10-7703-2C81-3263-3D0FF7B5C474}"/>
              </a:ext>
            </a:extLst>
          </p:cNvPr>
          <p:cNvPicPr>
            <a:picLocks noChangeAspect="1"/>
          </p:cNvPicPr>
          <p:nvPr/>
        </p:nvPicPr>
        <p:blipFill>
          <a:blip r:embed="rId2"/>
          <a:stretch>
            <a:fillRect/>
          </a:stretch>
        </p:blipFill>
        <p:spPr>
          <a:xfrm>
            <a:off x="3619414" y="4370181"/>
            <a:ext cx="1905172" cy="1905172"/>
          </a:xfrm>
          <a:prstGeom prst="rect">
            <a:avLst/>
          </a:prstGeom>
        </p:spPr>
      </p:pic>
    </p:spTree>
    <p:extLst>
      <p:ext uri="{BB962C8B-B14F-4D97-AF65-F5344CB8AC3E}">
        <p14:creationId xmlns:p14="http://schemas.microsoft.com/office/powerpoint/2010/main" val="2983746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9B24-CB05-2682-4CD2-0E0392DA307E}"/>
              </a:ext>
            </a:extLst>
          </p:cNvPr>
          <p:cNvSpPr>
            <a:spLocks noGrp="1"/>
          </p:cNvSpPr>
          <p:nvPr>
            <p:ph type="title"/>
          </p:nvPr>
        </p:nvSpPr>
        <p:spPr>
          <a:xfrm>
            <a:off x="609600" y="457200"/>
            <a:ext cx="8077200" cy="1295400"/>
          </a:xfrm>
        </p:spPr>
        <p:txBody>
          <a:bodyPr/>
          <a:lstStyle/>
          <a:p>
            <a:pPr algn="ctr"/>
            <a:r>
              <a:rPr lang="en-US" dirty="0"/>
              <a:t>Write #2</a:t>
            </a:r>
          </a:p>
        </p:txBody>
      </p:sp>
      <p:pic>
        <p:nvPicPr>
          <p:cNvPr id="4" name="Picture 3">
            <a:extLst>
              <a:ext uri="{FF2B5EF4-FFF2-40B4-BE49-F238E27FC236}">
                <a16:creationId xmlns:a16="http://schemas.microsoft.com/office/drawing/2014/main" id="{BFC61940-D993-27BA-8E57-4D3C836B1103}"/>
              </a:ext>
            </a:extLst>
          </p:cNvPr>
          <p:cNvPicPr>
            <a:picLocks noChangeAspect="1"/>
          </p:cNvPicPr>
          <p:nvPr/>
        </p:nvPicPr>
        <p:blipFill rotWithShape="1">
          <a:blip r:embed="rId2"/>
          <a:srcRect l="28333" t="33704" r="30000" b="45556"/>
          <a:stretch/>
        </p:blipFill>
        <p:spPr>
          <a:xfrm>
            <a:off x="794657" y="2133600"/>
            <a:ext cx="7620000" cy="2514600"/>
          </a:xfrm>
          <a:prstGeom prst="rect">
            <a:avLst/>
          </a:prstGeom>
        </p:spPr>
      </p:pic>
    </p:spTree>
    <p:extLst>
      <p:ext uri="{BB962C8B-B14F-4D97-AF65-F5344CB8AC3E}">
        <p14:creationId xmlns:p14="http://schemas.microsoft.com/office/powerpoint/2010/main" val="327729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C34571-7D47-4A4E-BEDA-F02FE88E4E68}"/>
              </a:ext>
            </a:extLst>
          </p:cNvPr>
          <p:cNvSpPr>
            <a:spLocks noGrp="1" noChangeArrowheads="1"/>
          </p:cNvSpPr>
          <p:nvPr>
            <p:ph type="title"/>
          </p:nvPr>
        </p:nvSpPr>
        <p:spPr>
          <a:xfrm>
            <a:off x="762000" y="-152400"/>
            <a:ext cx="7924800" cy="1295400"/>
          </a:xfrm>
        </p:spPr>
        <p:txBody>
          <a:bodyPr/>
          <a:lstStyle/>
          <a:p>
            <a:pPr algn="ctr"/>
            <a:r>
              <a:rPr lang="en-US" altLang="en-US"/>
              <a:t>A Little about Me</a:t>
            </a:r>
          </a:p>
        </p:txBody>
      </p:sp>
      <p:sp>
        <p:nvSpPr>
          <p:cNvPr id="10243" name="Content Placeholder 2">
            <a:extLst>
              <a:ext uri="{FF2B5EF4-FFF2-40B4-BE49-F238E27FC236}">
                <a16:creationId xmlns:a16="http://schemas.microsoft.com/office/drawing/2014/main" id="{17F99EF0-A960-464C-B1F6-E617FF08AEEC}"/>
              </a:ext>
            </a:extLst>
          </p:cNvPr>
          <p:cNvSpPr>
            <a:spLocks noGrp="1" noChangeArrowheads="1"/>
          </p:cNvSpPr>
          <p:nvPr>
            <p:ph idx="1"/>
          </p:nvPr>
        </p:nvSpPr>
        <p:spPr>
          <a:xfrm>
            <a:off x="762000" y="1371600"/>
            <a:ext cx="7924800" cy="4876800"/>
          </a:xfrm>
        </p:spPr>
        <p:txBody>
          <a:bodyPr/>
          <a:lstStyle/>
          <a:p>
            <a:r>
              <a:rPr lang="en-US" altLang="en-US" dirty="0"/>
              <a:t>Served in public education for almost 30 years</a:t>
            </a:r>
            <a:endParaRPr lang="en-US" altLang="en-US" sz="2400" dirty="0"/>
          </a:p>
          <a:p>
            <a:pPr lvl="1"/>
            <a:r>
              <a:rPr lang="en-US" altLang="en-US" sz="2400" dirty="0"/>
              <a:t>Special Education Teacher</a:t>
            </a:r>
          </a:p>
          <a:p>
            <a:pPr lvl="1"/>
            <a:r>
              <a:rPr lang="en-US" altLang="en-US" sz="2400" dirty="0"/>
              <a:t>Georgia Department of Education</a:t>
            </a:r>
          </a:p>
          <a:p>
            <a:pPr lvl="1"/>
            <a:r>
              <a:rPr lang="en-US" altLang="en-US" sz="2400" dirty="0"/>
              <a:t>Assistant Director</a:t>
            </a:r>
          </a:p>
          <a:p>
            <a:pPr lvl="1"/>
            <a:r>
              <a:rPr lang="en-US" altLang="en-US" sz="2400" dirty="0"/>
              <a:t>Executive Director</a:t>
            </a:r>
          </a:p>
          <a:p>
            <a:pPr lvl="1"/>
            <a:r>
              <a:rPr lang="en-US" altLang="en-US" sz="2400" dirty="0"/>
              <a:t>Assistant Superintendent</a:t>
            </a:r>
          </a:p>
          <a:p>
            <a:pPr lvl="1"/>
            <a:r>
              <a:rPr lang="en-US" altLang="en-US" sz="2400" dirty="0"/>
              <a:t>Director</a:t>
            </a:r>
          </a:p>
          <a:p>
            <a:pPr lvl="1"/>
            <a:r>
              <a:rPr lang="en-US" altLang="en-US" sz="2400" dirty="0"/>
              <a:t>Co-Chair of Georgia Dyslexia Collaborative</a:t>
            </a:r>
          </a:p>
          <a:p>
            <a:pPr lvl="1"/>
            <a:r>
              <a:rPr lang="en-US" altLang="en-US" sz="2400" dirty="0"/>
              <a:t>Retired!!!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FE5169-227C-463F-9012-2DC656F11444}"/>
              </a:ext>
            </a:extLst>
          </p:cNvPr>
          <p:cNvSpPr>
            <a:spLocks noGrp="1" noChangeArrowheads="1"/>
          </p:cNvSpPr>
          <p:nvPr>
            <p:ph type="title"/>
          </p:nvPr>
        </p:nvSpPr>
        <p:spPr>
          <a:xfrm>
            <a:off x="457200" y="457200"/>
            <a:ext cx="8229600" cy="1295400"/>
          </a:xfrm>
        </p:spPr>
        <p:txBody>
          <a:bodyPr/>
          <a:lstStyle/>
          <a:p>
            <a:pPr algn="ctr"/>
            <a:r>
              <a:rPr lang="en-US" altLang="en-US"/>
              <a:t>The good news…</a:t>
            </a:r>
          </a:p>
        </p:txBody>
      </p:sp>
      <p:sp>
        <p:nvSpPr>
          <p:cNvPr id="22531" name="Content Placeholder 2">
            <a:extLst>
              <a:ext uri="{FF2B5EF4-FFF2-40B4-BE49-F238E27FC236}">
                <a16:creationId xmlns:a16="http://schemas.microsoft.com/office/drawing/2014/main" id="{4BE1C291-A87B-4052-97C2-9A01BB8655DB}"/>
              </a:ext>
            </a:extLst>
          </p:cNvPr>
          <p:cNvSpPr>
            <a:spLocks noGrp="1" noChangeArrowheads="1"/>
          </p:cNvSpPr>
          <p:nvPr>
            <p:ph idx="1"/>
          </p:nvPr>
        </p:nvSpPr>
        <p:spPr>
          <a:xfrm>
            <a:off x="457200" y="1981200"/>
            <a:ext cx="8229600" cy="4114800"/>
          </a:xfrm>
        </p:spPr>
        <p:txBody>
          <a:bodyPr/>
          <a:lstStyle/>
          <a:p>
            <a:pPr marL="0" indent="0" algn="ctr">
              <a:buFont typeface="Wingdings" panose="05000000000000000000" pitchFamily="2" charset="2"/>
              <a:buNone/>
            </a:pPr>
            <a:r>
              <a:rPr lang="en-US" altLang="en-US" sz="3600"/>
              <a:t>We, as educators, control 100% of that.</a:t>
            </a:r>
          </a:p>
        </p:txBody>
      </p:sp>
      <p:pic>
        <p:nvPicPr>
          <p:cNvPr id="4" name="Picture 3">
            <a:extLst>
              <a:ext uri="{FF2B5EF4-FFF2-40B4-BE49-F238E27FC236}">
                <a16:creationId xmlns:a16="http://schemas.microsoft.com/office/drawing/2014/main" id="{A7E290D5-65AD-DA2E-7F5B-44948D1A37F0}"/>
              </a:ext>
            </a:extLst>
          </p:cNvPr>
          <p:cNvPicPr>
            <a:picLocks noChangeAspect="1"/>
          </p:cNvPicPr>
          <p:nvPr/>
        </p:nvPicPr>
        <p:blipFill>
          <a:blip r:embed="rId2">
            <a:extLst>
              <a:ext uri="{28A0092B-C50C-407E-A947-70E740481C1C}">
                <a14:useLocalDpi xmlns:a14="http://schemas.microsoft.com/office/drawing/2010/main" val="0"/>
              </a:ext>
            </a:extLst>
          </a:blip>
          <a:srcRect l="18430" t="7224" r="17065" b="47777"/>
          <a:stretch>
            <a:fillRect/>
          </a:stretch>
        </p:blipFill>
        <p:spPr bwMode="auto">
          <a:xfrm>
            <a:off x="3429000" y="3158444"/>
            <a:ext cx="3046355" cy="29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3B78-192E-9E44-0632-CFF65E8F1779}"/>
              </a:ext>
            </a:extLst>
          </p:cNvPr>
          <p:cNvSpPr>
            <a:spLocks noGrp="1"/>
          </p:cNvSpPr>
          <p:nvPr>
            <p:ph type="title"/>
          </p:nvPr>
        </p:nvSpPr>
        <p:spPr>
          <a:xfrm>
            <a:off x="609600" y="2133600"/>
            <a:ext cx="8077200" cy="1295400"/>
          </a:xfrm>
        </p:spPr>
        <p:txBody>
          <a:bodyPr/>
          <a:lstStyle/>
          <a:p>
            <a:pPr algn="ctr"/>
            <a:r>
              <a:rPr lang="en-US" dirty="0"/>
              <a:t>If GREAT instruction is the answer, what is it?</a:t>
            </a:r>
          </a:p>
        </p:txBody>
      </p:sp>
    </p:spTree>
    <p:extLst>
      <p:ext uri="{BB962C8B-B14F-4D97-AF65-F5344CB8AC3E}">
        <p14:creationId xmlns:p14="http://schemas.microsoft.com/office/powerpoint/2010/main" val="2307929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1E3A206-4362-4586-9035-7F35D3493ABE}"/>
              </a:ext>
            </a:extLst>
          </p:cNvPr>
          <p:cNvSpPr>
            <a:spLocks noGrp="1" noChangeArrowheads="1"/>
          </p:cNvSpPr>
          <p:nvPr>
            <p:ph type="title"/>
          </p:nvPr>
        </p:nvSpPr>
        <p:spPr>
          <a:xfrm>
            <a:off x="1295400" y="304800"/>
            <a:ext cx="7010400" cy="1295400"/>
          </a:xfrm>
        </p:spPr>
        <p:txBody>
          <a:bodyPr/>
          <a:lstStyle/>
          <a:p>
            <a:pPr eaLnBrk="1" hangingPunct="1"/>
            <a:r>
              <a:rPr lang="en-US" altLang="en-US"/>
              <a:t>What is GREAT instruction?</a:t>
            </a:r>
          </a:p>
        </p:txBody>
      </p:sp>
      <p:pic>
        <p:nvPicPr>
          <p:cNvPr id="4" name="Picture 3">
            <a:extLst>
              <a:ext uri="{FF2B5EF4-FFF2-40B4-BE49-F238E27FC236}">
                <a16:creationId xmlns:a16="http://schemas.microsoft.com/office/drawing/2014/main" id="{C0253B6E-B2AD-4854-BDA0-D3B5C8AD75C1}"/>
              </a:ext>
            </a:extLst>
          </p:cNvPr>
          <p:cNvPicPr>
            <a:picLocks noChangeAspect="1"/>
          </p:cNvPicPr>
          <p:nvPr/>
        </p:nvPicPr>
        <p:blipFill rotWithShape="1">
          <a:blip r:embed="rId2"/>
          <a:srcRect l="30000" t="60753" r="29166" b="6989"/>
          <a:stretch/>
        </p:blipFill>
        <p:spPr>
          <a:xfrm>
            <a:off x="927100" y="1623527"/>
            <a:ext cx="7289800" cy="3124200"/>
          </a:xfrm>
          <a:prstGeom prst="rect">
            <a:avLst/>
          </a:prstGeom>
        </p:spPr>
      </p:pic>
      <p:pic>
        <p:nvPicPr>
          <p:cNvPr id="2" name="Picture 1">
            <a:extLst>
              <a:ext uri="{FF2B5EF4-FFF2-40B4-BE49-F238E27FC236}">
                <a16:creationId xmlns:a16="http://schemas.microsoft.com/office/drawing/2014/main" id="{B036F8BD-1FE7-D153-D85F-953ED32AAB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420308"/>
            <a:ext cx="1924050" cy="119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0186-361A-478A-A990-D54ED8E410D1}"/>
              </a:ext>
            </a:extLst>
          </p:cNvPr>
          <p:cNvSpPr>
            <a:spLocks noGrp="1"/>
          </p:cNvSpPr>
          <p:nvPr>
            <p:ph type="title"/>
          </p:nvPr>
        </p:nvSpPr>
        <p:spPr>
          <a:xfrm>
            <a:off x="457200" y="457200"/>
            <a:ext cx="8229600" cy="1295400"/>
          </a:xfrm>
        </p:spPr>
        <p:txBody>
          <a:bodyPr/>
          <a:lstStyle/>
          <a:p>
            <a:pPr algn="ctr"/>
            <a:r>
              <a:rPr lang="en-US" dirty="0"/>
              <a:t>Share with your colleagues.</a:t>
            </a:r>
          </a:p>
        </p:txBody>
      </p:sp>
      <p:sp>
        <p:nvSpPr>
          <p:cNvPr id="3" name="Content Placeholder 2">
            <a:extLst>
              <a:ext uri="{FF2B5EF4-FFF2-40B4-BE49-F238E27FC236}">
                <a16:creationId xmlns:a16="http://schemas.microsoft.com/office/drawing/2014/main" id="{2B689397-9774-4E8D-9D35-5D1DD5369E0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5637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2D63-2A68-4C89-B6F1-3FFB2F78A789}"/>
              </a:ext>
            </a:extLst>
          </p:cNvPr>
          <p:cNvSpPr>
            <a:spLocks noGrp="1"/>
          </p:cNvSpPr>
          <p:nvPr>
            <p:ph type="title"/>
          </p:nvPr>
        </p:nvSpPr>
        <p:spPr>
          <a:xfrm>
            <a:off x="647700" y="2286000"/>
            <a:ext cx="7848600" cy="1295400"/>
          </a:xfrm>
        </p:spPr>
        <p:txBody>
          <a:bodyPr/>
          <a:lstStyle/>
          <a:p>
            <a:pPr algn="ctr"/>
            <a:r>
              <a:rPr lang="en-US" dirty="0"/>
              <a:t>Put a mark next to anything that was common between you.</a:t>
            </a:r>
          </a:p>
        </p:txBody>
      </p:sp>
    </p:spTree>
    <p:extLst>
      <p:ext uri="{BB962C8B-B14F-4D97-AF65-F5344CB8AC3E}">
        <p14:creationId xmlns:p14="http://schemas.microsoft.com/office/powerpoint/2010/main" val="63265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0382-186F-447D-A50D-E0D87A806AB7}"/>
              </a:ext>
            </a:extLst>
          </p:cNvPr>
          <p:cNvSpPr>
            <a:spLocks noGrp="1"/>
          </p:cNvSpPr>
          <p:nvPr>
            <p:ph type="title"/>
          </p:nvPr>
        </p:nvSpPr>
        <p:spPr>
          <a:xfrm>
            <a:off x="609600" y="457200"/>
            <a:ext cx="8077200" cy="1295400"/>
          </a:xfrm>
        </p:spPr>
        <p:txBody>
          <a:bodyPr/>
          <a:lstStyle/>
          <a:p>
            <a:pPr algn="ctr"/>
            <a:r>
              <a:rPr lang="en-US" dirty="0"/>
              <a:t>Debrief</a:t>
            </a:r>
          </a:p>
        </p:txBody>
      </p:sp>
      <p:sp>
        <p:nvSpPr>
          <p:cNvPr id="3" name="Content Placeholder 2">
            <a:extLst>
              <a:ext uri="{FF2B5EF4-FFF2-40B4-BE49-F238E27FC236}">
                <a16:creationId xmlns:a16="http://schemas.microsoft.com/office/drawing/2014/main" id="{766A851A-709C-4D66-B9B3-A6AC1B821E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73551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682CCAB-B849-4AB4-BE63-5090AB4D3C20}"/>
              </a:ext>
            </a:extLst>
          </p:cNvPr>
          <p:cNvSpPr>
            <a:spLocks noGrp="1" noChangeArrowheads="1"/>
          </p:cNvSpPr>
          <p:nvPr>
            <p:ph type="title"/>
          </p:nvPr>
        </p:nvSpPr>
        <p:spPr>
          <a:xfrm>
            <a:off x="1295400" y="-76200"/>
            <a:ext cx="7010400" cy="1295400"/>
          </a:xfrm>
        </p:spPr>
        <p:txBody>
          <a:bodyPr/>
          <a:lstStyle/>
          <a:p>
            <a:pPr eaLnBrk="1" hangingPunct="1"/>
            <a:r>
              <a:rPr lang="en-US" altLang="en-US" dirty="0"/>
              <a:t>GREAT Instruction includes:</a:t>
            </a:r>
          </a:p>
        </p:txBody>
      </p:sp>
      <p:sp>
        <p:nvSpPr>
          <p:cNvPr id="37891" name="Rectangle 3">
            <a:extLst>
              <a:ext uri="{FF2B5EF4-FFF2-40B4-BE49-F238E27FC236}">
                <a16:creationId xmlns:a16="http://schemas.microsoft.com/office/drawing/2014/main" id="{24BEB5C7-9149-44BA-B673-52EFED81BA88}"/>
              </a:ext>
            </a:extLst>
          </p:cNvPr>
          <p:cNvSpPr>
            <a:spLocks noGrp="1" noChangeArrowheads="1"/>
          </p:cNvSpPr>
          <p:nvPr>
            <p:ph type="body" idx="1"/>
          </p:nvPr>
        </p:nvSpPr>
        <p:spPr>
          <a:xfrm>
            <a:off x="685800" y="1143000"/>
            <a:ext cx="8077200" cy="4114800"/>
          </a:xfrm>
        </p:spPr>
        <p:txBody>
          <a:bodyPr/>
          <a:lstStyle/>
          <a:p>
            <a:pPr eaLnBrk="1" hangingPunct="1"/>
            <a:r>
              <a:rPr lang="en-US" altLang="en-US" dirty="0"/>
              <a:t>Standards Driven Instruction</a:t>
            </a:r>
          </a:p>
          <a:p>
            <a:pPr eaLnBrk="1" hangingPunct="1"/>
            <a:r>
              <a:rPr lang="en-US" altLang="en-US" dirty="0"/>
              <a:t>Rigor </a:t>
            </a:r>
          </a:p>
          <a:p>
            <a:pPr eaLnBrk="1" hangingPunct="1"/>
            <a:r>
              <a:rPr lang="en-US" altLang="en-US" dirty="0"/>
              <a:t>Ongoing assessments/student work that guides instruction (i.e., benchmarking, progress monitoring, work samples, discussions with students, students’ reading orally, etc.)</a:t>
            </a:r>
          </a:p>
          <a:p>
            <a:pPr eaLnBrk="1" hangingPunct="1"/>
            <a:r>
              <a:rPr lang="en-US" altLang="en-US" dirty="0"/>
              <a:t>Differentiation in Flexible Grouping</a:t>
            </a:r>
          </a:p>
          <a:p>
            <a:pPr eaLnBrk="1" hangingPunct="1"/>
            <a:r>
              <a:rPr lang="en-US" altLang="en-US" dirty="0"/>
              <a:t>Scientific or evidenced-based instructional practices</a:t>
            </a:r>
          </a:p>
          <a:p>
            <a:pPr marL="0" indent="0" algn="ctr" eaLnBrk="1" hangingPunct="1">
              <a:buNone/>
            </a:pPr>
            <a:r>
              <a:rPr lang="en-US" altLang="en-US" sz="4000" b="1" dirty="0"/>
              <a:t>What piece is missing?</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E018905-C002-4D36-9F73-08AAD3B59EEA}"/>
              </a:ext>
            </a:extLst>
          </p:cNvPr>
          <p:cNvSpPr>
            <a:spLocks noGrp="1" noChangeArrowheads="1"/>
          </p:cNvSpPr>
          <p:nvPr>
            <p:ph type="title"/>
          </p:nvPr>
        </p:nvSpPr>
        <p:spPr>
          <a:xfrm>
            <a:off x="304800" y="457200"/>
            <a:ext cx="8305800" cy="1295400"/>
          </a:xfrm>
        </p:spPr>
        <p:txBody>
          <a:bodyPr/>
          <a:lstStyle/>
          <a:p>
            <a:pPr algn="ctr" eaLnBrk="1" hangingPunct="1"/>
            <a:r>
              <a:rPr lang="en-US" altLang="en-US" dirty="0"/>
              <a:t>The missing piece</a:t>
            </a:r>
          </a:p>
        </p:txBody>
      </p:sp>
      <p:sp>
        <p:nvSpPr>
          <p:cNvPr id="38915" name="Rectangle 3">
            <a:extLst>
              <a:ext uri="{FF2B5EF4-FFF2-40B4-BE49-F238E27FC236}">
                <a16:creationId xmlns:a16="http://schemas.microsoft.com/office/drawing/2014/main" id="{0E1F33D6-2F4A-42E8-AA4D-499EEB65CE3E}"/>
              </a:ext>
            </a:extLst>
          </p:cNvPr>
          <p:cNvSpPr>
            <a:spLocks noGrp="1" noChangeArrowheads="1"/>
          </p:cNvSpPr>
          <p:nvPr>
            <p:ph type="body" idx="1"/>
          </p:nvPr>
        </p:nvSpPr>
        <p:spPr>
          <a:xfrm>
            <a:off x="685800" y="1447800"/>
            <a:ext cx="8305800" cy="3124200"/>
          </a:xfrm>
        </p:spPr>
        <p:txBody>
          <a:body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r>
              <a:rPr lang="en-US" altLang="en-US" sz="10600"/>
              <a:t>Magic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A9C0DC3-3AD0-43BC-AEEC-810B369CB063}"/>
              </a:ext>
            </a:extLst>
          </p:cNvPr>
          <p:cNvSpPr>
            <a:spLocks noGrp="1" noChangeArrowheads="1"/>
          </p:cNvSpPr>
          <p:nvPr>
            <p:ph type="title"/>
          </p:nvPr>
        </p:nvSpPr>
        <p:spPr>
          <a:xfrm>
            <a:off x="1181100" y="457200"/>
            <a:ext cx="7010400" cy="1295400"/>
          </a:xfrm>
        </p:spPr>
        <p:txBody>
          <a:bodyPr/>
          <a:lstStyle/>
          <a:p>
            <a:pPr algn="ctr" eaLnBrk="1" hangingPunct="1"/>
            <a:r>
              <a:rPr lang="en-US" altLang="en-US"/>
              <a:t>How do you like this acronym?</a:t>
            </a:r>
            <a:br>
              <a:rPr lang="en-US" altLang="en-US"/>
            </a:br>
            <a:r>
              <a:rPr lang="en-US" altLang="en-US"/>
              <a:t>GREAT instruction is:</a:t>
            </a:r>
          </a:p>
        </p:txBody>
      </p:sp>
      <p:sp>
        <p:nvSpPr>
          <p:cNvPr id="39939" name="Rectangle 3">
            <a:extLst>
              <a:ext uri="{FF2B5EF4-FFF2-40B4-BE49-F238E27FC236}">
                <a16:creationId xmlns:a16="http://schemas.microsoft.com/office/drawing/2014/main" id="{A3E027C6-0F38-4C44-A658-44BC6CD8278D}"/>
              </a:ext>
            </a:extLst>
          </p:cNvPr>
          <p:cNvSpPr>
            <a:spLocks noGrp="1" noChangeArrowheads="1"/>
          </p:cNvSpPr>
          <p:nvPr>
            <p:ph type="body" idx="1"/>
          </p:nvPr>
        </p:nvSpPr>
        <p:spPr>
          <a:xfrm>
            <a:off x="228600" y="1981200"/>
            <a:ext cx="8915400" cy="4648200"/>
          </a:xfrm>
        </p:spPr>
        <p:txBody>
          <a:bodyPr/>
          <a:lstStyle/>
          <a:p>
            <a:pPr eaLnBrk="1" hangingPunct="1">
              <a:lnSpc>
                <a:spcPct val="80000"/>
              </a:lnSpc>
              <a:buFont typeface="Wingdings" panose="05000000000000000000" pitchFamily="2" charset="2"/>
              <a:buNone/>
            </a:pPr>
            <a:r>
              <a:rPr lang="en-US" altLang="en-US" sz="5400" b="1" dirty="0">
                <a:solidFill>
                  <a:schemeClr val="folHlink"/>
                </a:solidFill>
              </a:rPr>
              <a:t>G</a:t>
            </a:r>
            <a:r>
              <a:rPr lang="en-US" altLang="en-US" b="1" dirty="0"/>
              <a:t>uided by the performance standards</a:t>
            </a:r>
          </a:p>
          <a:p>
            <a:pPr eaLnBrk="1" hangingPunct="1">
              <a:lnSpc>
                <a:spcPct val="80000"/>
              </a:lnSpc>
              <a:buFont typeface="Wingdings" panose="05000000000000000000" pitchFamily="2" charset="2"/>
              <a:buNone/>
            </a:pPr>
            <a:r>
              <a:rPr lang="en-US" altLang="en-US" sz="5400" b="1" dirty="0">
                <a:solidFill>
                  <a:schemeClr val="folHlink"/>
                </a:solidFill>
              </a:rPr>
              <a:t>R</a:t>
            </a:r>
            <a:r>
              <a:rPr lang="en-US" altLang="en-US" b="1" dirty="0"/>
              <a:t>igorous with </a:t>
            </a:r>
            <a:r>
              <a:rPr lang="en-US" altLang="en-US" sz="4800" b="1" dirty="0">
                <a:solidFill>
                  <a:srgbClr val="FFCC00"/>
                </a:solidFill>
              </a:rPr>
              <a:t>r</a:t>
            </a:r>
            <a:r>
              <a:rPr lang="en-US" altLang="en-US" b="1" dirty="0"/>
              <a:t>esearch-based practices </a:t>
            </a:r>
            <a:r>
              <a:rPr lang="en-US" altLang="en-US" sz="2000" b="1" dirty="0"/>
              <a:t>(two parts)</a:t>
            </a:r>
          </a:p>
          <a:p>
            <a:pPr eaLnBrk="1" hangingPunct="1">
              <a:lnSpc>
                <a:spcPct val="80000"/>
              </a:lnSpc>
              <a:buFont typeface="Wingdings" panose="05000000000000000000" pitchFamily="2" charset="2"/>
              <a:buNone/>
            </a:pPr>
            <a:r>
              <a:rPr lang="en-US" altLang="en-US" sz="5400" b="1" dirty="0">
                <a:solidFill>
                  <a:schemeClr val="folHlink"/>
                </a:solidFill>
              </a:rPr>
              <a:t>E</a:t>
            </a:r>
            <a:r>
              <a:rPr lang="en-US" altLang="en-US" b="1" dirty="0"/>
              <a:t>ngaging and exciting</a:t>
            </a:r>
          </a:p>
          <a:p>
            <a:pPr eaLnBrk="1" hangingPunct="1">
              <a:lnSpc>
                <a:spcPct val="80000"/>
              </a:lnSpc>
              <a:buFont typeface="Wingdings" panose="05000000000000000000" pitchFamily="2" charset="2"/>
              <a:buNone/>
            </a:pPr>
            <a:r>
              <a:rPr lang="en-US" altLang="en-US" sz="6000" b="1" dirty="0">
                <a:solidFill>
                  <a:schemeClr val="folHlink"/>
                </a:solidFill>
              </a:rPr>
              <a:t>A</a:t>
            </a:r>
            <a:r>
              <a:rPr lang="en-US" altLang="en-US" b="1" dirty="0"/>
              <a:t>ssessed continuously to guide instruction</a:t>
            </a:r>
          </a:p>
          <a:p>
            <a:pPr eaLnBrk="1" hangingPunct="1">
              <a:lnSpc>
                <a:spcPct val="80000"/>
              </a:lnSpc>
              <a:buFont typeface="Wingdings" panose="05000000000000000000" pitchFamily="2" charset="2"/>
              <a:buNone/>
            </a:pPr>
            <a:r>
              <a:rPr lang="en-US" altLang="en-US" sz="6000" b="1" dirty="0">
                <a:solidFill>
                  <a:schemeClr val="folHlink"/>
                </a:solidFill>
              </a:rPr>
              <a:t>T</a:t>
            </a:r>
            <a:r>
              <a:rPr lang="en-US" altLang="en-US" b="1" dirty="0"/>
              <a:t>ailored (differentiated) in flexible groups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F57728-718F-7DD2-18BA-1EA510B52A8D}"/>
              </a:ext>
            </a:extLst>
          </p:cNvPr>
          <p:cNvPicPr>
            <a:picLocks noChangeAspect="1"/>
          </p:cNvPicPr>
          <p:nvPr/>
        </p:nvPicPr>
        <p:blipFill rotWithShape="1">
          <a:blip r:embed="rId2"/>
          <a:srcRect l="30833" t="47037" r="31667" b="35185"/>
          <a:stretch/>
        </p:blipFill>
        <p:spPr>
          <a:xfrm>
            <a:off x="1143000" y="1752600"/>
            <a:ext cx="7143750" cy="2590800"/>
          </a:xfrm>
          <a:prstGeom prst="rect">
            <a:avLst/>
          </a:prstGeom>
        </p:spPr>
      </p:pic>
    </p:spTree>
    <p:extLst>
      <p:ext uri="{BB962C8B-B14F-4D97-AF65-F5344CB8AC3E}">
        <p14:creationId xmlns:p14="http://schemas.microsoft.com/office/powerpoint/2010/main" val="30786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A5CD6F4-702E-4481-8878-9B6FBDCB8438}"/>
              </a:ext>
            </a:extLst>
          </p:cNvPr>
          <p:cNvPicPr>
            <a:picLocks noChangeAspect="1"/>
          </p:cNvPicPr>
          <p:nvPr/>
        </p:nvPicPr>
        <p:blipFill>
          <a:blip r:embed="rId2">
            <a:extLst>
              <a:ext uri="{28A0092B-C50C-407E-A947-70E740481C1C}">
                <a14:useLocalDpi xmlns:a14="http://schemas.microsoft.com/office/drawing/2010/main" val="0"/>
              </a:ext>
            </a:extLst>
          </a:blip>
          <a:srcRect l="24277" t="3333" r="22272" b="4446"/>
          <a:stretch>
            <a:fillRect/>
          </a:stretch>
        </p:blipFill>
        <p:spPr bwMode="auto">
          <a:xfrm>
            <a:off x="457200" y="1722438"/>
            <a:ext cx="2362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C260DFD4-75A9-4ABF-B8D3-CCE357E0496A}"/>
              </a:ext>
            </a:extLst>
          </p:cNvPr>
          <p:cNvPicPr>
            <a:picLocks noChangeAspect="1"/>
          </p:cNvPicPr>
          <p:nvPr/>
        </p:nvPicPr>
        <p:blipFill>
          <a:blip r:embed="rId3">
            <a:extLst>
              <a:ext uri="{28A0092B-C50C-407E-A947-70E740481C1C}">
                <a14:useLocalDpi xmlns:a14="http://schemas.microsoft.com/office/drawing/2010/main" val="0"/>
              </a:ext>
            </a:extLst>
          </a:blip>
          <a:srcRect l="18787" r="13583"/>
          <a:stretch>
            <a:fillRect/>
          </a:stretch>
        </p:blipFill>
        <p:spPr bwMode="auto">
          <a:xfrm>
            <a:off x="6324600" y="1492250"/>
            <a:ext cx="2443163"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9F221A0-7210-4C42-9AD7-F2456C1C28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443288"/>
            <a:ext cx="23431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9BAA244-7C71-4997-9BEE-D446FCB0A6D8}"/>
              </a:ext>
            </a:extLst>
          </p:cNvPr>
          <p:cNvSpPr txBox="1">
            <a:spLocks noChangeArrowheads="1"/>
          </p:cNvSpPr>
          <p:nvPr/>
        </p:nvSpPr>
        <p:spPr bwMode="auto">
          <a:xfrm>
            <a:off x="639418" y="593725"/>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altLang="en-US" kern="0" dirty="0"/>
              <a:t>Thank You!!!</a:t>
            </a:r>
          </a:p>
        </p:txBody>
      </p:sp>
      <p:sp>
        <p:nvSpPr>
          <p:cNvPr id="8" name="Title 1">
            <a:extLst>
              <a:ext uri="{FF2B5EF4-FFF2-40B4-BE49-F238E27FC236}">
                <a16:creationId xmlns:a16="http://schemas.microsoft.com/office/drawing/2014/main" id="{6DFB50D7-F8B3-47BE-B1EE-C498CE0BF2FA}"/>
              </a:ext>
            </a:extLst>
          </p:cNvPr>
          <p:cNvSpPr txBox="1">
            <a:spLocks noChangeArrowheads="1"/>
          </p:cNvSpPr>
          <p:nvPr/>
        </p:nvSpPr>
        <p:spPr bwMode="auto">
          <a:xfrm>
            <a:off x="614570" y="1492250"/>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altLang="en-US" kern="0" dirty="0"/>
              <a:t>Thank You!!!</a:t>
            </a:r>
          </a:p>
        </p:txBody>
      </p:sp>
      <p:sp>
        <p:nvSpPr>
          <p:cNvPr id="9" name="Title 1">
            <a:extLst>
              <a:ext uri="{FF2B5EF4-FFF2-40B4-BE49-F238E27FC236}">
                <a16:creationId xmlns:a16="http://schemas.microsoft.com/office/drawing/2014/main" id="{70F5A4BC-DB55-4C9E-A885-150B4521ADBF}"/>
              </a:ext>
            </a:extLst>
          </p:cNvPr>
          <p:cNvSpPr txBox="1">
            <a:spLocks noChangeArrowheads="1"/>
          </p:cNvSpPr>
          <p:nvPr/>
        </p:nvSpPr>
        <p:spPr bwMode="auto">
          <a:xfrm>
            <a:off x="664265" y="2286000"/>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altLang="en-US" kern="0"/>
              <a:t>Thank You!!!</a:t>
            </a:r>
            <a:endParaRPr lang="en-US" altLang="en-US" kern="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55F15F0-6A6F-4106-A5F1-4E7F897A7DE3}"/>
              </a:ext>
            </a:extLst>
          </p:cNvPr>
          <p:cNvSpPr>
            <a:spLocks noGrp="1" noChangeArrowheads="1"/>
          </p:cNvSpPr>
          <p:nvPr>
            <p:ph type="title"/>
          </p:nvPr>
        </p:nvSpPr>
        <p:spPr>
          <a:xfrm>
            <a:off x="838200" y="457200"/>
            <a:ext cx="7848600" cy="1295400"/>
          </a:xfrm>
        </p:spPr>
        <p:txBody>
          <a:bodyPr/>
          <a:lstStyle/>
          <a:p>
            <a:pPr algn="ctr"/>
            <a:r>
              <a:rPr lang="en-US" altLang="en-US"/>
              <a:t>Note</a:t>
            </a:r>
          </a:p>
        </p:txBody>
      </p:sp>
      <p:sp>
        <p:nvSpPr>
          <p:cNvPr id="43011" name="Content Placeholder 2">
            <a:extLst>
              <a:ext uri="{FF2B5EF4-FFF2-40B4-BE49-F238E27FC236}">
                <a16:creationId xmlns:a16="http://schemas.microsoft.com/office/drawing/2014/main" id="{DC9C0580-4F09-4619-8FA9-47F9EA2BEBED}"/>
              </a:ext>
            </a:extLst>
          </p:cNvPr>
          <p:cNvSpPr>
            <a:spLocks noGrp="1" noChangeArrowheads="1"/>
          </p:cNvSpPr>
          <p:nvPr>
            <p:ph idx="1"/>
          </p:nvPr>
        </p:nvSpPr>
        <p:spPr>
          <a:xfrm>
            <a:off x="457200" y="1981200"/>
            <a:ext cx="8229600" cy="4114800"/>
          </a:xfrm>
        </p:spPr>
        <p:txBody>
          <a:bodyPr/>
          <a:lstStyle/>
          <a:p>
            <a:r>
              <a:rPr lang="en-US" altLang="en-US" dirty="0"/>
              <a:t>GREAT Instruction also applies to non-academic instruction</a:t>
            </a:r>
          </a:p>
          <a:p>
            <a:pPr lvl="1"/>
            <a:r>
              <a:rPr lang="en-US" altLang="en-US" dirty="0"/>
              <a:t>Behavior</a:t>
            </a:r>
          </a:p>
          <a:p>
            <a:pPr lvl="1"/>
            <a:r>
              <a:rPr lang="en-US" altLang="en-US" dirty="0"/>
              <a:t>Social/Emotional</a:t>
            </a:r>
          </a:p>
          <a:p>
            <a:pPr lvl="1"/>
            <a:r>
              <a:rPr lang="en-US" altLang="en-US" dirty="0"/>
              <a:t>Communication</a:t>
            </a:r>
          </a:p>
          <a:p>
            <a:pPr lvl="1"/>
            <a:r>
              <a:rPr lang="en-US" altLang="en-US" dirty="0"/>
              <a:t>Self-Advocacy</a:t>
            </a:r>
          </a:p>
          <a:p>
            <a:pPr lvl="1"/>
            <a:r>
              <a:rPr lang="en-US" altLang="en-US" dirty="0"/>
              <a:t>Student Agency</a:t>
            </a:r>
          </a:p>
          <a:p>
            <a:pPr lvl="1"/>
            <a:r>
              <a:rPr lang="en-US" altLang="en-US" dirty="0"/>
              <a:t>Collaboration</a:t>
            </a:r>
          </a:p>
          <a:p>
            <a:pPr lvl="1"/>
            <a:r>
              <a:rPr lang="en-US" altLang="en-US" dirty="0"/>
              <a:t>Etc.</a:t>
            </a:r>
          </a:p>
        </p:txBody>
      </p:sp>
      <p:pic>
        <p:nvPicPr>
          <p:cNvPr id="2" name="Picture 1">
            <a:extLst>
              <a:ext uri="{FF2B5EF4-FFF2-40B4-BE49-F238E27FC236}">
                <a16:creationId xmlns:a16="http://schemas.microsoft.com/office/drawing/2014/main" id="{AD442B8E-69E2-FE67-251F-1D91D1D51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456992"/>
            <a:ext cx="3749833" cy="16859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562A820-21B2-45B4-ADA9-F256236F1079}"/>
              </a:ext>
            </a:extLst>
          </p:cNvPr>
          <p:cNvSpPr>
            <a:spLocks noGrp="1" noChangeArrowheads="1"/>
          </p:cNvSpPr>
          <p:nvPr>
            <p:ph type="title"/>
          </p:nvPr>
        </p:nvSpPr>
        <p:spPr>
          <a:xfrm>
            <a:off x="381000" y="457200"/>
            <a:ext cx="8305800" cy="1295400"/>
          </a:xfrm>
        </p:spPr>
        <p:txBody>
          <a:bodyPr/>
          <a:lstStyle/>
          <a:p>
            <a:pPr algn="ctr"/>
            <a:r>
              <a:rPr lang="en-US" altLang="en-US"/>
              <a:t>Important Message!!!</a:t>
            </a:r>
          </a:p>
        </p:txBody>
      </p:sp>
      <p:sp>
        <p:nvSpPr>
          <p:cNvPr id="44035" name="Content Placeholder 2">
            <a:extLst>
              <a:ext uri="{FF2B5EF4-FFF2-40B4-BE49-F238E27FC236}">
                <a16:creationId xmlns:a16="http://schemas.microsoft.com/office/drawing/2014/main" id="{54A3E1A2-4CFA-4CC7-9615-68F49BD5E3B9}"/>
              </a:ext>
            </a:extLst>
          </p:cNvPr>
          <p:cNvSpPr>
            <a:spLocks noGrp="1" noChangeArrowheads="1"/>
          </p:cNvSpPr>
          <p:nvPr>
            <p:ph idx="1"/>
          </p:nvPr>
        </p:nvSpPr>
        <p:spPr>
          <a:xfrm>
            <a:off x="533400" y="1981200"/>
            <a:ext cx="8153400" cy="4114800"/>
          </a:xfrm>
        </p:spPr>
        <p:txBody>
          <a:bodyPr/>
          <a:lstStyle/>
          <a:p>
            <a:r>
              <a:rPr lang="en-US" altLang="en-US" dirty="0"/>
              <a:t>Teachers are critically important.</a:t>
            </a:r>
          </a:p>
          <a:p>
            <a:pPr lvl="1"/>
            <a:r>
              <a:rPr lang="en-US" altLang="en-US" dirty="0"/>
              <a:t>Ultimately providing instruction for our students</a:t>
            </a:r>
          </a:p>
          <a:p>
            <a:pPr lvl="1"/>
            <a:r>
              <a:rPr lang="en-US" altLang="en-US" dirty="0"/>
              <a:t>Biggest impact on those students</a:t>
            </a:r>
          </a:p>
          <a:p>
            <a:r>
              <a:rPr lang="en-US" altLang="en-US" dirty="0"/>
              <a:t>They are not completely responsible.</a:t>
            </a:r>
          </a:p>
          <a:p>
            <a:r>
              <a:rPr lang="en-US" altLang="en-US" dirty="0"/>
              <a:t>As administrators (and others outside of the classroom), we have the obligation to create the environment and context where teachers can successfully provide GREAT instruction.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074D-A166-0459-2BB8-0DC5E7BB90BD}"/>
              </a:ext>
            </a:extLst>
          </p:cNvPr>
          <p:cNvSpPr>
            <a:spLocks noGrp="1"/>
          </p:cNvSpPr>
          <p:nvPr>
            <p:ph type="title"/>
          </p:nvPr>
        </p:nvSpPr>
        <p:spPr>
          <a:xfrm>
            <a:off x="381000" y="457200"/>
            <a:ext cx="8305800" cy="1295400"/>
          </a:xfrm>
        </p:spPr>
        <p:txBody>
          <a:bodyPr/>
          <a:lstStyle/>
          <a:p>
            <a:pPr algn="ctr"/>
            <a:r>
              <a:rPr lang="en-US" dirty="0"/>
              <a:t>Write #3</a:t>
            </a:r>
          </a:p>
        </p:txBody>
      </p:sp>
      <p:pic>
        <p:nvPicPr>
          <p:cNvPr id="7" name="Picture 6">
            <a:extLst>
              <a:ext uri="{FF2B5EF4-FFF2-40B4-BE49-F238E27FC236}">
                <a16:creationId xmlns:a16="http://schemas.microsoft.com/office/drawing/2014/main" id="{A2BF7CEF-B7B6-83DF-48C3-9E64D178B4F3}"/>
              </a:ext>
            </a:extLst>
          </p:cNvPr>
          <p:cNvPicPr>
            <a:picLocks noChangeAspect="1"/>
          </p:cNvPicPr>
          <p:nvPr/>
        </p:nvPicPr>
        <p:blipFill rotWithShape="1">
          <a:blip r:embed="rId2"/>
          <a:srcRect l="32500" t="27778" r="34166" b="50000"/>
          <a:stretch/>
        </p:blipFill>
        <p:spPr>
          <a:xfrm>
            <a:off x="711200" y="1760376"/>
            <a:ext cx="7721600" cy="2895600"/>
          </a:xfrm>
          <a:prstGeom prst="rect">
            <a:avLst/>
          </a:prstGeom>
        </p:spPr>
      </p:pic>
    </p:spTree>
    <p:extLst>
      <p:ext uri="{BB962C8B-B14F-4D97-AF65-F5344CB8AC3E}">
        <p14:creationId xmlns:p14="http://schemas.microsoft.com/office/powerpoint/2010/main" val="241086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D8D126D-FD3C-41DB-9E7E-BB073D3C9E17}"/>
              </a:ext>
            </a:extLst>
          </p:cNvPr>
          <p:cNvSpPr>
            <a:spLocks noGrp="1" noChangeArrowheads="1"/>
          </p:cNvSpPr>
          <p:nvPr>
            <p:ph type="title"/>
          </p:nvPr>
        </p:nvSpPr>
        <p:spPr>
          <a:xfrm>
            <a:off x="381000" y="457200"/>
            <a:ext cx="8305800" cy="1295400"/>
          </a:xfrm>
        </p:spPr>
        <p:txBody>
          <a:bodyPr/>
          <a:lstStyle/>
          <a:p>
            <a:pPr algn="ctr" eaLnBrk="1" hangingPunct="1"/>
            <a:r>
              <a:rPr lang="en-US" altLang="en-US" dirty="0"/>
              <a:t>What’s so special about </a:t>
            </a:r>
            <a:br>
              <a:rPr lang="en-US" altLang="en-US" dirty="0"/>
            </a:br>
            <a:r>
              <a:rPr lang="en-US" altLang="en-US" dirty="0"/>
              <a:t>“GREAT Instruction?”</a:t>
            </a:r>
          </a:p>
        </p:txBody>
      </p:sp>
      <p:grpSp>
        <p:nvGrpSpPr>
          <p:cNvPr id="47107" name="Group 4">
            <a:extLst>
              <a:ext uri="{FF2B5EF4-FFF2-40B4-BE49-F238E27FC236}">
                <a16:creationId xmlns:a16="http://schemas.microsoft.com/office/drawing/2014/main" id="{A3BDA4DB-B9D5-4BDA-A760-8BDC188D65E4}"/>
              </a:ext>
            </a:extLst>
          </p:cNvPr>
          <p:cNvGrpSpPr>
            <a:grpSpLocks/>
          </p:cNvGrpSpPr>
          <p:nvPr/>
        </p:nvGrpSpPr>
        <p:grpSpPr bwMode="auto">
          <a:xfrm>
            <a:off x="1981200" y="2971800"/>
            <a:ext cx="5715000" cy="3886200"/>
            <a:chOff x="1248" y="1440"/>
            <a:chExt cx="3600" cy="2544"/>
          </a:xfrm>
        </p:grpSpPr>
        <p:sp>
          <p:nvSpPr>
            <p:cNvPr id="47113" name="Oval 5">
              <a:extLst>
                <a:ext uri="{FF2B5EF4-FFF2-40B4-BE49-F238E27FC236}">
                  <a16:creationId xmlns:a16="http://schemas.microsoft.com/office/drawing/2014/main" id="{DE9E3A8E-9DD8-4B2D-A196-C7AAC8EB728E}"/>
                </a:ext>
              </a:extLst>
            </p:cNvPr>
            <p:cNvSpPr>
              <a:spLocks noChangeArrowheads="1"/>
            </p:cNvSpPr>
            <p:nvPr/>
          </p:nvSpPr>
          <p:spPr bwMode="auto">
            <a:xfrm>
              <a:off x="1584" y="1440"/>
              <a:ext cx="2880" cy="25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en-US" altLang="en-US" sz="1600">
                <a:solidFill>
                  <a:schemeClr val="tx1"/>
                </a:solidFill>
              </a:endParaRPr>
            </a:p>
          </p:txBody>
        </p:sp>
        <p:sp>
          <p:nvSpPr>
            <p:cNvPr id="47114" name="Rectangle 6">
              <a:extLst>
                <a:ext uri="{FF2B5EF4-FFF2-40B4-BE49-F238E27FC236}">
                  <a16:creationId xmlns:a16="http://schemas.microsoft.com/office/drawing/2014/main" id="{2CF3E6C3-924D-4C0F-8DD0-832B09F1A313}"/>
                </a:ext>
              </a:extLst>
            </p:cNvPr>
            <p:cNvSpPr>
              <a:spLocks noChangeArrowheads="1"/>
            </p:cNvSpPr>
            <p:nvPr/>
          </p:nvSpPr>
          <p:spPr bwMode="auto">
            <a:xfrm>
              <a:off x="1248" y="2736"/>
              <a:ext cx="3600" cy="1248"/>
            </a:xfrm>
            <a:prstGeom prst="rect">
              <a:avLst/>
            </a:prstGeom>
            <a:solidFill>
              <a:srgbClr val="000048"/>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en-US" altLang="en-US" sz="1600" dirty="0">
                <a:solidFill>
                  <a:schemeClr val="tx1"/>
                </a:solidFill>
              </a:endParaRPr>
            </a:p>
          </p:txBody>
        </p:sp>
      </p:grpSp>
      <p:sp>
        <p:nvSpPr>
          <p:cNvPr id="32772" name="Text Box 7">
            <a:extLst>
              <a:ext uri="{FF2B5EF4-FFF2-40B4-BE49-F238E27FC236}">
                <a16:creationId xmlns:a16="http://schemas.microsoft.com/office/drawing/2014/main" id="{D25EB2A1-055E-45BF-91B1-C63D65F964A7}"/>
              </a:ext>
            </a:extLst>
          </p:cNvPr>
          <p:cNvSpPr txBox="1">
            <a:spLocks noChangeArrowheads="1"/>
          </p:cNvSpPr>
          <p:nvPr/>
        </p:nvSpPr>
        <p:spPr bwMode="auto">
          <a:xfrm>
            <a:off x="373063" y="3810000"/>
            <a:ext cx="17732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2400" b="1" dirty="0">
                <a:solidFill>
                  <a:schemeClr val="bg2">
                    <a:lumMod val="75000"/>
                  </a:schemeClr>
                </a:solidFill>
              </a:rPr>
              <a:t>Weak</a:t>
            </a:r>
          </a:p>
          <a:p>
            <a:pPr algn="ctr">
              <a:defRPr/>
            </a:pPr>
            <a:r>
              <a:rPr lang="en-US" sz="2400" b="1" dirty="0">
                <a:solidFill>
                  <a:schemeClr val="bg2">
                    <a:lumMod val="75000"/>
                  </a:schemeClr>
                </a:solidFill>
              </a:rPr>
              <a:t>Instruction</a:t>
            </a:r>
          </a:p>
        </p:txBody>
      </p:sp>
      <p:sp>
        <p:nvSpPr>
          <p:cNvPr id="32773" name="Text Box 8">
            <a:extLst>
              <a:ext uri="{FF2B5EF4-FFF2-40B4-BE49-F238E27FC236}">
                <a16:creationId xmlns:a16="http://schemas.microsoft.com/office/drawing/2014/main" id="{E3894956-E0CA-406B-9D50-5E012AF67F12}"/>
              </a:ext>
            </a:extLst>
          </p:cNvPr>
          <p:cNvSpPr txBox="1">
            <a:spLocks noChangeArrowheads="1"/>
          </p:cNvSpPr>
          <p:nvPr/>
        </p:nvSpPr>
        <p:spPr bwMode="auto">
          <a:xfrm>
            <a:off x="3290888" y="2173288"/>
            <a:ext cx="3046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2400" b="1" dirty="0">
                <a:solidFill>
                  <a:schemeClr val="bg2">
                    <a:lumMod val="75000"/>
                  </a:schemeClr>
                </a:solidFill>
              </a:rPr>
              <a:t>Average Instruction</a:t>
            </a:r>
          </a:p>
        </p:txBody>
      </p:sp>
      <p:sp>
        <p:nvSpPr>
          <p:cNvPr id="32774" name="Text Box 9">
            <a:extLst>
              <a:ext uri="{FF2B5EF4-FFF2-40B4-BE49-F238E27FC236}">
                <a16:creationId xmlns:a16="http://schemas.microsoft.com/office/drawing/2014/main" id="{3450E7FE-6F8B-4062-8B77-1B82218AC665}"/>
              </a:ext>
            </a:extLst>
          </p:cNvPr>
          <p:cNvSpPr txBox="1">
            <a:spLocks noChangeArrowheads="1"/>
          </p:cNvSpPr>
          <p:nvPr/>
        </p:nvSpPr>
        <p:spPr bwMode="auto">
          <a:xfrm>
            <a:off x="7378700" y="3886200"/>
            <a:ext cx="17732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2400" b="1" dirty="0">
                <a:solidFill>
                  <a:schemeClr val="bg2">
                    <a:lumMod val="75000"/>
                  </a:schemeClr>
                </a:solidFill>
              </a:rPr>
              <a:t>Great </a:t>
            </a:r>
          </a:p>
          <a:p>
            <a:pPr algn="ctr">
              <a:defRPr/>
            </a:pPr>
            <a:r>
              <a:rPr lang="en-US" sz="2400" b="1" dirty="0">
                <a:solidFill>
                  <a:schemeClr val="bg2">
                    <a:lumMod val="75000"/>
                  </a:schemeClr>
                </a:solidFill>
              </a:rPr>
              <a:t>Instruction</a:t>
            </a:r>
          </a:p>
        </p:txBody>
      </p:sp>
      <p:sp>
        <p:nvSpPr>
          <p:cNvPr id="32775" name="Text Box 10">
            <a:extLst>
              <a:ext uri="{FF2B5EF4-FFF2-40B4-BE49-F238E27FC236}">
                <a16:creationId xmlns:a16="http://schemas.microsoft.com/office/drawing/2014/main" id="{181CD4C0-162D-40F4-B1FD-A7483EBDFA77}"/>
              </a:ext>
            </a:extLst>
          </p:cNvPr>
          <p:cNvSpPr txBox="1">
            <a:spLocks noChangeArrowheads="1"/>
          </p:cNvSpPr>
          <p:nvPr/>
        </p:nvSpPr>
        <p:spPr bwMode="auto">
          <a:xfrm>
            <a:off x="2740025" y="5440363"/>
            <a:ext cx="414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3200" b="1" u="sng" dirty="0">
                <a:solidFill>
                  <a:schemeClr val="bg2">
                    <a:lumMod val="75000"/>
                  </a:schemeClr>
                </a:solidFill>
              </a:rPr>
              <a:t>Gauge of Instruction</a:t>
            </a:r>
          </a:p>
        </p:txBody>
      </p:sp>
      <p:sp>
        <p:nvSpPr>
          <p:cNvPr id="47112" name="AutoShape 11">
            <a:extLst>
              <a:ext uri="{FF2B5EF4-FFF2-40B4-BE49-F238E27FC236}">
                <a16:creationId xmlns:a16="http://schemas.microsoft.com/office/drawing/2014/main" id="{E338F332-EE04-4650-988D-4AEB130E5918}"/>
              </a:ext>
            </a:extLst>
          </p:cNvPr>
          <p:cNvSpPr>
            <a:spLocks noChangeArrowheads="1"/>
          </p:cNvSpPr>
          <p:nvPr/>
        </p:nvSpPr>
        <p:spPr bwMode="auto">
          <a:xfrm rot="-294673">
            <a:off x="4800600" y="4419600"/>
            <a:ext cx="2057400" cy="609600"/>
          </a:xfrm>
          <a:prstGeom prst="rightArrow">
            <a:avLst>
              <a:gd name="adj1" fmla="val 50000"/>
              <a:gd name="adj2" fmla="val 84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en-US" altLang="en-US" sz="160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BC9FE8B-6D8A-4C94-AAE7-C76651CC0EB1}"/>
              </a:ext>
            </a:extLst>
          </p:cNvPr>
          <p:cNvSpPr>
            <a:spLocks noGrp="1" noChangeArrowheads="1"/>
          </p:cNvSpPr>
          <p:nvPr>
            <p:ph type="title"/>
          </p:nvPr>
        </p:nvSpPr>
        <p:spPr>
          <a:xfrm>
            <a:off x="571500" y="2590800"/>
            <a:ext cx="8001000" cy="1295400"/>
          </a:xfrm>
        </p:spPr>
        <p:txBody>
          <a:bodyPr/>
          <a:lstStyle/>
          <a:p>
            <a:pPr algn="ctr"/>
            <a:r>
              <a:rPr lang="en-US" altLang="en-US" dirty="0"/>
              <a:t>Our students who struggle…</a:t>
            </a:r>
            <a:br>
              <a:rPr lang="en-US" altLang="en-US" dirty="0"/>
            </a:br>
            <a:br>
              <a:rPr lang="en-US" altLang="en-US" dirty="0"/>
            </a:br>
            <a:r>
              <a:rPr lang="en-US" altLang="en-US" dirty="0"/>
              <a:t>are more susceptible to average or weak instruction than other students.</a:t>
            </a:r>
            <a:br>
              <a:rPr lang="en-US" altLang="en-US" dirty="0"/>
            </a:br>
            <a:br>
              <a:rPr lang="en-US" altLang="en-US" dirty="0"/>
            </a:br>
            <a:r>
              <a:rPr lang="en-US" altLang="en-US" dirty="0"/>
              <a:t>If any of those elements are not hitting at full force, students who struggle will underperform.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27E6-A4C5-9B92-A545-EC38A226EFF8}"/>
              </a:ext>
            </a:extLst>
          </p:cNvPr>
          <p:cNvSpPr>
            <a:spLocks noGrp="1"/>
          </p:cNvSpPr>
          <p:nvPr>
            <p:ph type="title"/>
          </p:nvPr>
        </p:nvSpPr>
        <p:spPr>
          <a:xfrm>
            <a:off x="571500" y="1447800"/>
            <a:ext cx="8001000" cy="1295400"/>
          </a:xfrm>
        </p:spPr>
        <p:txBody>
          <a:bodyPr/>
          <a:lstStyle/>
          <a:p>
            <a:pPr algn="ctr"/>
            <a:r>
              <a:rPr lang="en-US" dirty="0"/>
              <a:t>The GREAT instruction acronym is the 1,000 ft view.</a:t>
            </a:r>
          </a:p>
        </p:txBody>
      </p:sp>
      <p:pic>
        <p:nvPicPr>
          <p:cNvPr id="3" name="Picture 2" descr="pre_049">
            <a:extLst>
              <a:ext uri="{FF2B5EF4-FFF2-40B4-BE49-F238E27FC236}">
                <a16:creationId xmlns:a16="http://schemas.microsoft.com/office/drawing/2014/main" id="{41A8D6A7-9461-254D-F1DD-8E408DC8C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77682"/>
            <a:ext cx="2445504" cy="2952750"/>
          </a:xfrm>
          <a:prstGeom prst="rect">
            <a:avLst/>
          </a:prstGeom>
          <a:solidFill>
            <a:schemeClr val="accent1"/>
          </a:solidFill>
          <a:ln>
            <a:noFill/>
          </a:ln>
          <a:effectLst>
            <a:outerShdw dist="125724" dir="27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83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A508-7635-9623-B589-C71CAE9B914C}"/>
              </a:ext>
            </a:extLst>
          </p:cNvPr>
          <p:cNvSpPr>
            <a:spLocks noGrp="1"/>
          </p:cNvSpPr>
          <p:nvPr>
            <p:ph type="title"/>
          </p:nvPr>
        </p:nvSpPr>
        <p:spPr>
          <a:xfrm>
            <a:off x="685800" y="1371600"/>
            <a:ext cx="8001000" cy="1295400"/>
          </a:xfrm>
        </p:spPr>
        <p:txBody>
          <a:bodyPr/>
          <a:lstStyle/>
          <a:p>
            <a:pPr algn="ctr"/>
            <a:r>
              <a:rPr lang="en-US" dirty="0"/>
              <a:t>Let’s pretend you have 100 staff members in a school and you lined them up…</a:t>
            </a:r>
          </a:p>
        </p:txBody>
      </p:sp>
    </p:spTree>
    <p:extLst>
      <p:ext uri="{BB962C8B-B14F-4D97-AF65-F5344CB8AC3E}">
        <p14:creationId xmlns:p14="http://schemas.microsoft.com/office/powerpoint/2010/main" val="3837883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A28A-EB59-25B3-8214-BA7A9EA03713}"/>
              </a:ext>
            </a:extLst>
          </p:cNvPr>
          <p:cNvSpPr>
            <a:spLocks noGrp="1"/>
          </p:cNvSpPr>
          <p:nvPr>
            <p:ph type="title"/>
          </p:nvPr>
        </p:nvSpPr>
        <p:spPr>
          <a:xfrm>
            <a:off x="609600" y="457200"/>
            <a:ext cx="8077200" cy="1295400"/>
          </a:xfrm>
        </p:spPr>
        <p:txBody>
          <a:bodyPr/>
          <a:lstStyle/>
          <a:p>
            <a:pPr algn="ctr"/>
            <a:r>
              <a:rPr lang="en-US" dirty="0"/>
              <a:t>Write #4</a:t>
            </a:r>
          </a:p>
        </p:txBody>
      </p:sp>
      <p:pic>
        <p:nvPicPr>
          <p:cNvPr id="5" name="Picture 4">
            <a:extLst>
              <a:ext uri="{FF2B5EF4-FFF2-40B4-BE49-F238E27FC236}">
                <a16:creationId xmlns:a16="http://schemas.microsoft.com/office/drawing/2014/main" id="{4DA98098-4038-6590-CDF9-87F947179FFD}"/>
              </a:ext>
            </a:extLst>
          </p:cNvPr>
          <p:cNvPicPr>
            <a:picLocks noChangeAspect="1"/>
          </p:cNvPicPr>
          <p:nvPr/>
        </p:nvPicPr>
        <p:blipFill rotWithShape="1">
          <a:blip r:embed="rId2"/>
          <a:srcRect l="29167" t="39630" r="30833" b="42593"/>
          <a:stretch/>
        </p:blipFill>
        <p:spPr>
          <a:xfrm>
            <a:off x="685800" y="2362200"/>
            <a:ext cx="7422776" cy="2743200"/>
          </a:xfrm>
          <a:prstGeom prst="rect">
            <a:avLst/>
          </a:prstGeom>
        </p:spPr>
      </p:pic>
    </p:spTree>
    <p:extLst>
      <p:ext uri="{BB962C8B-B14F-4D97-AF65-F5344CB8AC3E}">
        <p14:creationId xmlns:p14="http://schemas.microsoft.com/office/powerpoint/2010/main" val="42384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0B06-5C41-4CC6-DC85-B8530AD800DC}"/>
              </a:ext>
            </a:extLst>
          </p:cNvPr>
          <p:cNvSpPr>
            <a:spLocks noGrp="1"/>
          </p:cNvSpPr>
          <p:nvPr>
            <p:ph type="title"/>
          </p:nvPr>
        </p:nvSpPr>
        <p:spPr>
          <a:xfrm>
            <a:off x="609600" y="1981200"/>
            <a:ext cx="7924800" cy="1295400"/>
          </a:xfrm>
        </p:spPr>
        <p:txBody>
          <a:bodyPr/>
          <a:lstStyle/>
          <a:p>
            <a:pPr algn="ctr"/>
            <a:r>
              <a:rPr lang="en-US" dirty="0"/>
              <a:t>Today, we are discussing MTSS.</a:t>
            </a:r>
            <a:br>
              <a:rPr lang="en-US" dirty="0"/>
            </a:br>
            <a:br>
              <a:rPr lang="en-US" dirty="0"/>
            </a:br>
            <a:br>
              <a:rPr lang="en-US" dirty="0"/>
            </a:br>
            <a:r>
              <a:rPr lang="en-US" dirty="0"/>
              <a:t>Why haven’t I discussed interventions yet?</a:t>
            </a:r>
          </a:p>
        </p:txBody>
      </p:sp>
    </p:spTree>
    <p:extLst>
      <p:ext uri="{BB962C8B-B14F-4D97-AF65-F5344CB8AC3E}">
        <p14:creationId xmlns:p14="http://schemas.microsoft.com/office/powerpoint/2010/main" val="2741926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E833-E082-B339-7666-FF8ED99224A5}"/>
              </a:ext>
            </a:extLst>
          </p:cNvPr>
          <p:cNvSpPr>
            <a:spLocks noGrp="1"/>
          </p:cNvSpPr>
          <p:nvPr>
            <p:ph type="title"/>
          </p:nvPr>
        </p:nvSpPr>
        <p:spPr>
          <a:xfrm>
            <a:off x="685800" y="1905000"/>
            <a:ext cx="7924800" cy="1295400"/>
          </a:xfrm>
        </p:spPr>
        <p:txBody>
          <a:bodyPr/>
          <a:lstStyle/>
          <a:p>
            <a:pPr algn="ctr"/>
            <a:r>
              <a:rPr lang="en-US" dirty="0"/>
              <a:t>You cannot intervene or “special ed” your way out of ineffective Tier 1 instruction.</a:t>
            </a:r>
          </a:p>
        </p:txBody>
      </p:sp>
    </p:spTree>
    <p:extLst>
      <p:ext uri="{BB962C8B-B14F-4D97-AF65-F5344CB8AC3E}">
        <p14:creationId xmlns:p14="http://schemas.microsoft.com/office/powerpoint/2010/main" val="207041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47ABFCB-2358-42FC-A6F4-4DF84C932A72}"/>
              </a:ext>
            </a:extLst>
          </p:cNvPr>
          <p:cNvSpPr>
            <a:spLocks noGrp="1" noChangeArrowheads="1"/>
          </p:cNvSpPr>
          <p:nvPr>
            <p:ph type="title"/>
          </p:nvPr>
        </p:nvSpPr>
        <p:spPr>
          <a:xfrm>
            <a:off x="609600" y="2438400"/>
            <a:ext cx="8001000" cy="1295400"/>
          </a:xfrm>
        </p:spPr>
        <p:txBody>
          <a:bodyPr/>
          <a:lstStyle/>
          <a:p>
            <a:pPr algn="ctr"/>
            <a:r>
              <a:rPr lang="en-US" altLang="en-US"/>
              <a:t>In your handout, you have </a:t>
            </a:r>
            <a:r>
              <a:rPr lang="en-US" altLang="en-US">
                <a:latin typeface="Segoe Script" panose="030B0504020000000003" pitchFamily="66" charset="0"/>
              </a:rPr>
              <a:t>Scratch Paper.</a:t>
            </a:r>
            <a:br>
              <a:rPr lang="en-US" altLang="en-US">
                <a:latin typeface="Segoe Script" panose="030B0504020000000003" pitchFamily="66" charset="0"/>
              </a:rPr>
            </a:br>
            <a:r>
              <a:rPr lang="en-US" altLang="en-US"/>
              <a:t>You will use it today for several activities to jot your ideas.</a:t>
            </a:r>
            <a:br>
              <a:rPr lang="en-US" altLang="en-US"/>
            </a:br>
            <a:br>
              <a:rPr lang="en-US" altLang="en-US"/>
            </a:br>
            <a:r>
              <a:rPr lang="en-US" altLang="en-US"/>
              <a:t>Our first activity…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AFD5-E055-5018-2F11-45A8752EF159}"/>
              </a:ext>
            </a:extLst>
          </p:cNvPr>
          <p:cNvSpPr>
            <a:spLocks noGrp="1"/>
          </p:cNvSpPr>
          <p:nvPr>
            <p:ph type="title"/>
          </p:nvPr>
        </p:nvSpPr>
        <p:spPr>
          <a:xfrm>
            <a:off x="685800" y="457200"/>
            <a:ext cx="8001000" cy="1295400"/>
          </a:xfrm>
        </p:spPr>
        <p:txBody>
          <a:bodyPr/>
          <a:lstStyle/>
          <a:p>
            <a:pPr algn="ctr"/>
            <a:r>
              <a:rPr lang="en-US" dirty="0"/>
              <a:t>Who’s job is Tier 1 instruction?</a:t>
            </a:r>
          </a:p>
        </p:txBody>
      </p:sp>
      <p:sp>
        <p:nvSpPr>
          <p:cNvPr id="3" name="Content Placeholder 2">
            <a:extLst>
              <a:ext uri="{FF2B5EF4-FFF2-40B4-BE49-F238E27FC236}">
                <a16:creationId xmlns:a16="http://schemas.microsoft.com/office/drawing/2014/main" id="{BD404C4F-2936-26B6-F10C-1CA2CBBB3F58}"/>
              </a:ext>
            </a:extLst>
          </p:cNvPr>
          <p:cNvSpPr>
            <a:spLocks noGrp="1"/>
          </p:cNvSpPr>
          <p:nvPr>
            <p:ph idx="1"/>
          </p:nvPr>
        </p:nvSpPr>
        <p:spPr>
          <a:xfrm>
            <a:off x="685800" y="1981200"/>
            <a:ext cx="8001000" cy="4114800"/>
          </a:xfrm>
        </p:spPr>
        <p:txBody>
          <a:bodyPr/>
          <a:lstStyle/>
          <a:p>
            <a:r>
              <a:rPr lang="en-US" dirty="0"/>
              <a:t>General education personnel or special education personnel?</a:t>
            </a:r>
          </a:p>
        </p:txBody>
      </p:sp>
    </p:spTree>
    <p:extLst>
      <p:ext uri="{BB962C8B-B14F-4D97-AF65-F5344CB8AC3E}">
        <p14:creationId xmlns:p14="http://schemas.microsoft.com/office/powerpoint/2010/main" val="3469985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AFD5-E055-5018-2F11-45A8752EF159}"/>
              </a:ext>
            </a:extLst>
          </p:cNvPr>
          <p:cNvSpPr>
            <a:spLocks noGrp="1"/>
          </p:cNvSpPr>
          <p:nvPr>
            <p:ph type="title"/>
          </p:nvPr>
        </p:nvSpPr>
        <p:spPr>
          <a:xfrm>
            <a:off x="685800" y="457200"/>
            <a:ext cx="8001000" cy="1295400"/>
          </a:xfrm>
        </p:spPr>
        <p:txBody>
          <a:bodyPr/>
          <a:lstStyle/>
          <a:p>
            <a:pPr algn="ctr"/>
            <a:r>
              <a:rPr lang="en-US" dirty="0"/>
              <a:t>Who’s job is specially designed instruction?</a:t>
            </a:r>
          </a:p>
        </p:txBody>
      </p:sp>
      <p:sp>
        <p:nvSpPr>
          <p:cNvPr id="3" name="Content Placeholder 2">
            <a:extLst>
              <a:ext uri="{FF2B5EF4-FFF2-40B4-BE49-F238E27FC236}">
                <a16:creationId xmlns:a16="http://schemas.microsoft.com/office/drawing/2014/main" id="{BD404C4F-2936-26B6-F10C-1CA2CBBB3F58}"/>
              </a:ext>
            </a:extLst>
          </p:cNvPr>
          <p:cNvSpPr>
            <a:spLocks noGrp="1"/>
          </p:cNvSpPr>
          <p:nvPr>
            <p:ph idx="1"/>
          </p:nvPr>
        </p:nvSpPr>
        <p:spPr>
          <a:xfrm>
            <a:off x="685800" y="1981200"/>
            <a:ext cx="8001000" cy="4114800"/>
          </a:xfrm>
        </p:spPr>
        <p:txBody>
          <a:bodyPr/>
          <a:lstStyle/>
          <a:p>
            <a:r>
              <a:rPr lang="en-US" dirty="0"/>
              <a:t>General education personnel or special education personnel?</a:t>
            </a:r>
          </a:p>
        </p:txBody>
      </p:sp>
    </p:spTree>
    <p:extLst>
      <p:ext uri="{BB962C8B-B14F-4D97-AF65-F5344CB8AC3E}">
        <p14:creationId xmlns:p14="http://schemas.microsoft.com/office/powerpoint/2010/main" val="360179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4102-4657-340B-6D77-98AC8C94A922}"/>
              </a:ext>
            </a:extLst>
          </p:cNvPr>
          <p:cNvSpPr>
            <a:spLocks noGrp="1"/>
          </p:cNvSpPr>
          <p:nvPr>
            <p:ph type="title"/>
          </p:nvPr>
        </p:nvSpPr>
        <p:spPr>
          <a:xfrm>
            <a:off x="533400" y="457200"/>
            <a:ext cx="8153400" cy="1295400"/>
          </a:xfrm>
        </p:spPr>
        <p:txBody>
          <a:bodyPr/>
          <a:lstStyle/>
          <a:p>
            <a:pPr algn="ctr"/>
            <a:r>
              <a:rPr lang="en-US" dirty="0"/>
              <a:t>Write #5</a:t>
            </a:r>
          </a:p>
        </p:txBody>
      </p:sp>
      <p:pic>
        <p:nvPicPr>
          <p:cNvPr id="5" name="Picture 4">
            <a:extLst>
              <a:ext uri="{FF2B5EF4-FFF2-40B4-BE49-F238E27FC236}">
                <a16:creationId xmlns:a16="http://schemas.microsoft.com/office/drawing/2014/main" id="{16DC06AC-5080-573E-BCD2-427FA1D41BFD}"/>
              </a:ext>
            </a:extLst>
          </p:cNvPr>
          <p:cNvPicPr>
            <a:picLocks noChangeAspect="1"/>
          </p:cNvPicPr>
          <p:nvPr/>
        </p:nvPicPr>
        <p:blipFill rotWithShape="1">
          <a:blip r:embed="rId2"/>
          <a:srcRect l="28333" t="26296" r="30000" b="50000"/>
          <a:stretch/>
        </p:blipFill>
        <p:spPr>
          <a:xfrm>
            <a:off x="749559" y="2209800"/>
            <a:ext cx="7381878" cy="2895601"/>
          </a:xfrm>
          <a:prstGeom prst="rect">
            <a:avLst/>
          </a:prstGeom>
        </p:spPr>
      </p:pic>
    </p:spTree>
    <p:extLst>
      <p:ext uri="{BB962C8B-B14F-4D97-AF65-F5344CB8AC3E}">
        <p14:creationId xmlns:p14="http://schemas.microsoft.com/office/powerpoint/2010/main" val="1699534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D9C205-909A-EC15-F98F-56EA3AF42A12}"/>
              </a:ext>
            </a:extLst>
          </p:cNvPr>
          <p:cNvSpPr>
            <a:spLocks noGrp="1"/>
          </p:cNvSpPr>
          <p:nvPr>
            <p:ph type="title"/>
          </p:nvPr>
        </p:nvSpPr>
        <p:spPr>
          <a:xfrm>
            <a:off x="304800" y="457200"/>
            <a:ext cx="8382000" cy="1295400"/>
          </a:xfrm>
        </p:spPr>
        <p:txBody>
          <a:bodyPr/>
          <a:lstStyle/>
          <a:p>
            <a:pPr algn="ctr"/>
            <a:r>
              <a:rPr lang="en-US" dirty="0"/>
              <a:t>Work by yourself.</a:t>
            </a:r>
          </a:p>
        </p:txBody>
      </p:sp>
      <p:pic>
        <p:nvPicPr>
          <p:cNvPr id="3" name="Picture 2">
            <a:extLst>
              <a:ext uri="{FF2B5EF4-FFF2-40B4-BE49-F238E27FC236}">
                <a16:creationId xmlns:a16="http://schemas.microsoft.com/office/drawing/2014/main" id="{E48B8B95-6822-3986-1320-7C9AFF446F5B}"/>
              </a:ext>
            </a:extLst>
          </p:cNvPr>
          <p:cNvPicPr>
            <a:picLocks noChangeAspect="1"/>
          </p:cNvPicPr>
          <p:nvPr/>
        </p:nvPicPr>
        <p:blipFill rotWithShape="1">
          <a:blip r:embed="rId2"/>
          <a:srcRect l="29167" t="32222" r="29999" b="39630"/>
          <a:stretch/>
        </p:blipFill>
        <p:spPr>
          <a:xfrm>
            <a:off x="543426" y="1981201"/>
            <a:ext cx="8057147" cy="3124200"/>
          </a:xfrm>
          <a:prstGeom prst="rect">
            <a:avLst/>
          </a:prstGeom>
        </p:spPr>
      </p:pic>
    </p:spTree>
    <p:extLst>
      <p:ext uri="{BB962C8B-B14F-4D97-AF65-F5344CB8AC3E}">
        <p14:creationId xmlns:p14="http://schemas.microsoft.com/office/powerpoint/2010/main" val="1751566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5752-359D-CDF9-2FD8-1D208FFF51C1}"/>
              </a:ext>
            </a:extLst>
          </p:cNvPr>
          <p:cNvSpPr>
            <a:spLocks noGrp="1"/>
          </p:cNvSpPr>
          <p:nvPr>
            <p:ph type="title"/>
          </p:nvPr>
        </p:nvSpPr>
        <p:spPr>
          <a:xfrm>
            <a:off x="457200" y="457200"/>
            <a:ext cx="8229600" cy="1295400"/>
          </a:xfrm>
        </p:spPr>
        <p:txBody>
          <a:bodyPr/>
          <a:lstStyle/>
          <a:p>
            <a:pPr algn="ctr"/>
            <a:r>
              <a:rPr lang="en-US" dirty="0"/>
              <a:t>Let’s get up and move around</a:t>
            </a:r>
          </a:p>
        </p:txBody>
      </p:sp>
      <p:sp>
        <p:nvSpPr>
          <p:cNvPr id="3" name="Content Placeholder 2">
            <a:extLst>
              <a:ext uri="{FF2B5EF4-FFF2-40B4-BE49-F238E27FC236}">
                <a16:creationId xmlns:a16="http://schemas.microsoft.com/office/drawing/2014/main" id="{B003E113-6866-C50F-3A83-5208C194D19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00604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D162-1295-B09A-13EA-F7EAF987DA94}"/>
              </a:ext>
            </a:extLst>
          </p:cNvPr>
          <p:cNvSpPr>
            <a:spLocks noGrp="1"/>
          </p:cNvSpPr>
          <p:nvPr>
            <p:ph type="title"/>
          </p:nvPr>
        </p:nvSpPr>
        <p:spPr>
          <a:xfrm>
            <a:off x="685800" y="457200"/>
            <a:ext cx="8001000" cy="1295400"/>
          </a:xfrm>
        </p:spPr>
        <p:txBody>
          <a:bodyPr/>
          <a:lstStyle/>
          <a:p>
            <a:pPr algn="ctr"/>
            <a:r>
              <a:rPr lang="en-US" dirty="0"/>
              <a:t>Add one more idea to your response.</a:t>
            </a:r>
          </a:p>
        </p:txBody>
      </p:sp>
      <p:sp>
        <p:nvSpPr>
          <p:cNvPr id="3" name="Content Placeholder 2">
            <a:extLst>
              <a:ext uri="{FF2B5EF4-FFF2-40B4-BE49-F238E27FC236}">
                <a16:creationId xmlns:a16="http://schemas.microsoft.com/office/drawing/2014/main" id="{D26FD382-D2CC-F3F5-B420-27AD394E26C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1158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806F-1CEE-E67F-A01D-72368DCA45F0}"/>
              </a:ext>
            </a:extLst>
          </p:cNvPr>
          <p:cNvSpPr>
            <a:spLocks noGrp="1"/>
          </p:cNvSpPr>
          <p:nvPr>
            <p:ph type="title"/>
          </p:nvPr>
        </p:nvSpPr>
        <p:spPr>
          <a:xfrm>
            <a:off x="609600" y="457200"/>
            <a:ext cx="8077200" cy="1295400"/>
          </a:xfrm>
        </p:spPr>
        <p:txBody>
          <a:bodyPr/>
          <a:lstStyle/>
          <a:p>
            <a:pPr algn="ctr"/>
            <a:r>
              <a:rPr lang="en-US" dirty="0"/>
              <a:t>Debrief</a:t>
            </a:r>
          </a:p>
        </p:txBody>
      </p:sp>
      <p:sp>
        <p:nvSpPr>
          <p:cNvPr id="3" name="Content Placeholder 2">
            <a:extLst>
              <a:ext uri="{FF2B5EF4-FFF2-40B4-BE49-F238E27FC236}">
                <a16:creationId xmlns:a16="http://schemas.microsoft.com/office/drawing/2014/main" id="{448E8900-AF57-C8DE-E971-242D3C02671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31889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8CB91-19AC-9557-72F0-8110B136FC1F}"/>
              </a:ext>
            </a:extLst>
          </p:cNvPr>
          <p:cNvSpPr>
            <a:spLocks noGrp="1"/>
          </p:cNvSpPr>
          <p:nvPr>
            <p:ph type="title"/>
          </p:nvPr>
        </p:nvSpPr>
        <p:spPr>
          <a:xfrm>
            <a:off x="381000" y="457200"/>
            <a:ext cx="8305800" cy="1295400"/>
          </a:xfrm>
        </p:spPr>
        <p:txBody>
          <a:bodyPr/>
          <a:lstStyle/>
          <a:p>
            <a:pPr algn="ctr"/>
            <a:r>
              <a:rPr lang="en-US" dirty="0"/>
              <a:t>Write #6</a:t>
            </a:r>
          </a:p>
        </p:txBody>
      </p:sp>
      <p:pic>
        <p:nvPicPr>
          <p:cNvPr id="3" name="Picture 2">
            <a:extLst>
              <a:ext uri="{FF2B5EF4-FFF2-40B4-BE49-F238E27FC236}">
                <a16:creationId xmlns:a16="http://schemas.microsoft.com/office/drawing/2014/main" id="{980E3FD6-02F0-EEF0-F9E5-7894F8C3F9AC}"/>
              </a:ext>
            </a:extLst>
          </p:cNvPr>
          <p:cNvPicPr>
            <a:picLocks noChangeAspect="1"/>
          </p:cNvPicPr>
          <p:nvPr/>
        </p:nvPicPr>
        <p:blipFill rotWithShape="1">
          <a:blip r:embed="rId2"/>
          <a:srcRect l="29166" t="21852" r="29166" b="52963"/>
          <a:stretch/>
        </p:blipFill>
        <p:spPr>
          <a:xfrm>
            <a:off x="785326" y="2133600"/>
            <a:ext cx="7446197" cy="2988907"/>
          </a:xfrm>
          <a:prstGeom prst="rect">
            <a:avLst/>
          </a:prstGeom>
        </p:spPr>
      </p:pic>
    </p:spTree>
    <p:extLst>
      <p:ext uri="{BB962C8B-B14F-4D97-AF65-F5344CB8AC3E}">
        <p14:creationId xmlns:p14="http://schemas.microsoft.com/office/powerpoint/2010/main" val="3725407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5CB9-8A8E-0377-05DC-FEA932748D04}"/>
              </a:ext>
            </a:extLst>
          </p:cNvPr>
          <p:cNvSpPr>
            <a:spLocks noGrp="1"/>
          </p:cNvSpPr>
          <p:nvPr>
            <p:ph type="title"/>
          </p:nvPr>
        </p:nvSpPr>
        <p:spPr>
          <a:xfrm>
            <a:off x="381000" y="1295400"/>
            <a:ext cx="8229600" cy="1295400"/>
          </a:xfrm>
        </p:spPr>
        <p:txBody>
          <a:bodyPr/>
          <a:lstStyle/>
          <a:p>
            <a:pPr algn="ctr"/>
            <a:r>
              <a:rPr lang="en-US" dirty="0"/>
              <a:t>Let’s turn our attention to </a:t>
            </a:r>
            <a:br>
              <a:rPr lang="en-US" dirty="0"/>
            </a:br>
            <a:r>
              <a:rPr lang="en-US" dirty="0"/>
              <a:t>Tiers 2 &amp; 3.</a:t>
            </a:r>
          </a:p>
        </p:txBody>
      </p:sp>
    </p:spTree>
    <p:extLst>
      <p:ext uri="{BB962C8B-B14F-4D97-AF65-F5344CB8AC3E}">
        <p14:creationId xmlns:p14="http://schemas.microsoft.com/office/powerpoint/2010/main" val="2781941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F989-371D-3D7D-0CE7-DA889FA4943A}"/>
              </a:ext>
            </a:extLst>
          </p:cNvPr>
          <p:cNvSpPr>
            <a:spLocks noGrp="1"/>
          </p:cNvSpPr>
          <p:nvPr>
            <p:ph type="title"/>
          </p:nvPr>
        </p:nvSpPr>
        <p:spPr>
          <a:xfrm>
            <a:off x="533400" y="2057400"/>
            <a:ext cx="8077200" cy="1295400"/>
          </a:xfrm>
        </p:spPr>
        <p:txBody>
          <a:bodyPr/>
          <a:lstStyle/>
          <a:p>
            <a:pPr algn="ctr"/>
            <a:r>
              <a:rPr lang="en-US" dirty="0"/>
              <a:t>What do you think about this scenario?</a:t>
            </a:r>
          </a:p>
        </p:txBody>
      </p:sp>
    </p:spTree>
    <p:extLst>
      <p:ext uri="{BB962C8B-B14F-4D97-AF65-F5344CB8AC3E}">
        <p14:creationId xmlns:p14="http://schemas.microsoft.com/office/powerpoint/2010/main" val="73311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FCEA-F6C4-0750-A9BA-4FB68AB95ED5}"/>
              </a:ext>
            </a:extLst>
          </p:cNvPr>
          <p:cNvSpPr>
            <a:spLocks noGrp="1"/>
          </p:cNvSpPr>
          <p:nvPr>
            <p:ph type="title"/>
          </p:nvPr>
        </p:nvSpPr>
        <p:spPr>
          <a:xfrm>
            <a:off x="533400" y="2057400"/>
            <a:ext cx="8077200" cy="1295400"/>
          </a:xfrm>
        </p:spPr>
        <p:txBody>
          <a:bodyPr/>
          <a:lstStyle/>
          <a:p>
            <a:pPr algn="ctr"/>
            <a:r>
              <a:rPr lang="en-US" dirty="0"/>
              <a:t>You receive an email from your superintendent…</a:t>
            </a:r>
          </a:p>
        </p:txBody>
      </p:sp>
      <p:pic>
        <p:nvPicPr>
          <p:cNvPr id="3" name="Picture 1">
            <a:extLst>
              <a:ext uri="{FF2B5EF4-FFF2-40B4-BE49-F238E27FC236}">
                <a16:creationId xmlns:a16="http://schemas.microsoft.com/office/drawing/2014/main" id="{67DC7DDA-B1E3-856D-4741-4093A801EA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5212" y="3884128"/>
            <a:ext cx="2913576" cy="241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213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6109-04AC-4D89-BB7B-D8BB621F851E}"/>
              </a:ext>
            </a:extLst>
          </p:cNvPr>
          <p:cNvSpPr>
            <a:spLocks noGrp="1"/>
          </p:cNvSpPr>
          <p:nvPr>
            <p:ph type="title"/>
          </p:nvPr>
        </p:nvSpPr>
        <p:spPr>
          <a:xfrm>
            <a:off x="609600" y="457200"/>
            <a:ext cx="8077200" cy="381000"/>
          </a:xfrm>
        </p:spPr>
        <p:txBody>
          <a:bodyPr/>
          <a:lstStyle/>
          <a:p>
            <a:pPr algn="ctr"/>
            <a:r>
              <a:rPr lang="en-US" dirty="0"/>
              <a:t>Scenario</a:t>
            </a:r>
          </a:p>
        </p:txBody>
      </p:sp>
      <p:sp>
        <p:nvSpPr>
          <p:cNvPr id="3" name="Content Placeholder 2">
            <a:extLst>
              <a:ext uri="{FF2B5EF4-FFF2-40B4-BE49-F238E27FC236}">
                <a16:creationId xmlns:a16="http://schemas.microsoft.com/office/drawing/2014/main" id="{028BD472-7395-4498-9F29-6799D89E3872}"/>
              </a:ext>
            </a:extLst>
          </p:cNvPr>
          <p:cNvSpPr>
            <a:spLocks noGrp="1"/>
          </p:cNvSpPr>
          <p:nvPr>
            <p:ph idx="1"/>
          </p:nvPr>
        </p:nvSpPr>
        <p:spPr>
          <a:xfrm>
            <a:off x="457200" y="990600"/>
            <a:ext cx="8229600" cy="5105400"/>
          </a:xfrm>
        </p:spPr>
        <p:txBody>
          <a:bodyPr/>
          <a:lstStyle/>
          <a:p>
            <a:pPr marL="0" indent="0">
              <a:buNone/>
            </a:pPr>
            <a:r>
              <a:rPr lang="en-US" dirty="0"/>
              <a:t>You take your personal child to the dentist.  After the exam, the dentist speaks with you. “Your son/daughter was great.  He/she has a cavity.  We are going to have a meeting to discuss what to do.  I am going to bring some ideas and the dental hygienists will bring their thoughts.  We might even get some ideas from the internet.  We also want you to bring your thoughts.”</a:t>
            </a:r>
          </a:p>
          <a:p>
            <a:pPr marL="0" indent="0">
              <a:buNone/>
            </a:pPr>
            <a:endParaRPr lang="en-US" dirty="0"/>
          </a:p>
          <a:p>
            <a:pPr marL="0" indent="0" algn="ctr">
              <a:buNone/>
            </a:pPr>
            <a:r>
              <a:rPr lang="en-US" dirty="0"/>
              <a:t>What do you think about this scenario?</a:t>
            </a:r>
          </a:p>
          <a:p>
            <a:pPr marL="0" indent="0">
              <a:buNone/>
            </a:pPr>
            <a:endParaRPr lang="en-US" dirty="0"/>
          </a:p>
        </p:txBody>
      </p:sp>
    </p:spTree>
    <p:extLst>
      <p:ext uri="{BB962C8B-B14F-4D97-AF65-F5344CB8AC3E}">
        <p14:creationId xmlns:p14="http://schemas.microsoft.com/office/powerpoint/2010/main" val="22900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269F-ED32-4B27-8B99-740FA89472BE}"/>
              </a:ext>
            </a:extLst>
          </p:cNvPr>
          <p:cNvSpPr>
            <a:spLocks noGrp="1"/>
          </p:cNvSpPr>
          <p:nvPr>
            <p:ph type="title"/>
          </p:nvPr>
        </p:nvSpPr>
        <p:spPr>
          <a:xfrm>
            <a:off x="533400" y="457200"/>
            <a:ext cx="8153400" cy="1295400"/>
          </a:xfrm>
        </p:spPr>
        <p:txBody>
          <a:bodyPr/>
          <a:lstStyle/>
          <a:p>
            <a:pPr algn="ctr"/>
            <a:r>
              <a:rPr lang="en-US" dirty="0"/>
              <a:t>Debrief</a:t>
            </a:r>
          </a:p>
        </p:txBody>
      </p:sp>
      <p:sp>
        <p:nvSpPr>
          <p:cNvPr id="3" name="Content Placeholder 2">
            <a:extLst>
              <a:ext uri="{FF2B5EF4-FFF2-40B4-BE49-F238E27FC236}">
                <a16:creationId xmlns:a16="http://schemas.microsoft.com/office/drawing/2014/main" id="{7A5B1E4D-E2A4-4E27-9496-449A37AB6C5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46908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26F1-EB81-4014-87F6-5F212844656D}"/>
              </a:ext>
            </a:extLst>
          </p:cNvPr>
          <p:cNvSpPr>
            <a:spLocks noGrp="1"/>
          </p:cNvSpPr>
          <p:nvPr>
            <p:ph type="title"/>
          </p:nvPr>
        </p:nvSpPr>
        <p:spPr>
          <a:xfrm>
            <a:off x="609600" y="457200"/>
            <a:ext cx="8077200" cy="1295400"/>
          </a:xfrm>
        </p:spPr>
        <p:txBody>
          <a:bodyPr/>
          <a:lstStyle/>
          <a:p>
            <a:pPr algn="ctr"/>
            <a:r>
              <a:rPr lang="en-US" dirty="0"/>
              <a:t>Does it sound like how tiered interventions are implemented in your school?</a:t>
            </a:r>
          </a:p>
        </p:txBody>
      </p:sp>
      <p:sp>
        <p:nvSpPr>
          <p:cNvPr id="3" name="Content Placeholder 2">
            <a:extLst>
              <a:ext uri="{FF2B5EF4-FFF2-40B4-BE49-F238E27FC236}">
                <a16:creationId xmlns:a16="http://schemas.microsoft.com/office/drawing/2014/main" id="{93554FE9-51A5-406B-AC04-6F8860498990}"/>
              </a:ext>
            </a:extLst>
          </p:cNvPr>
          <p:cNvSpPr>
            <a:spLocks noGrp="1"/>
          </p:cNvSpPr>
          <p:nvPr>
            <p:ph idx="1"/>
          </p:nvPr>
        </p:nvSpPr>
        <p:spPr>
          <a:xfrm>
            <a:off x="609600" y="2209800"/>
            <a:ext cx="8077200" cy="4114800"/>
          </a:xfrm>
        </p:spPr>
        <p:txBody>
          <a:bodyPr/>
          <a:lstStyle/>
          <a:p>
            <a:r>
              <a:rPr lang="en-US" dirty="0"/>
              <a:t>Too many meetings</a:t>
            </a:r>
          </a:p>
          <a:p>
            <a:r>
              <a:rPr lang="en-US" dirty="0"/>
              <a:t>Too much discussion</a:t>
            </a:r>
          </a:p>
          <a:p>
            <a:r>
              <a:rPr lang="en-US" dirty="0"/>
              <a:t>Too much paperwork</a:t>
            </a:r>
          </a:p>
          <a:p>
            <a:r>
              <a:rPr lang="en-US" dirty="0"/>
              <a:t>Very little impact on student learning</a:t>
            </a:r>
          </a:p>
        </p:txBody>
      </p:sp>
    </p:spTree>
    <p:extLst>
      <p:ext uri="{BB962C8B-B14F-4D97-AF65-F5344CB8AC3E}">
        <p14:creationId xmlns:p14="http://schemas.microsoft.com/office/powerpoint/2010/main" val="2040469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6E89-54F2-BE59-4AE6-55594583B353}"/>
              </a:ext>
            </a:extLst>
          </p:cNvPr>
          <p:cNvSpPr>
            <a:spLocks noGrp="1"/>
          </p:cNvSpPr>
          <p:nvPr>
            <p:ph type="title"/>
          </p:nvPr>
        </p:nvSpPr>
        <p:spPr>
          <a:xfrm>
            <a:off x="685800" y="457200"/>
            <a:ext cx="8001000" cy="1295400"/>
          </a:xfrm>
        </p:spPr>
        <p:txBody>
          <a:bodyPr/>
          <a:lstStyle/>
          <a:p>
            <a:pPr algn="ctr"/>
            <a:r>
              <a:rPr lang="en-US" dirty="0"/>
              <a:t>Going to make T-Shirts</a:t>
            </a:r>
          </a:p>
        </p:txBody>
      </p:sp>
      <p:sp>
        <p:nvSpPr>
          <p:cNvPr id="4" name="Title 1">
            <a:extLst>
              <a:ext uri="{FF2B5EF4-FFF2-40B4-BE49-F238E27FC236}">
                <a16:creationId xmlns:a16="http://schemas.microsoft.com/office/drawing/2014/main" id="{BC30D05A-CC20-AA28-D089-97FB3B9BFE86}"/>
              </a:ext>
            </a:extLst>
          </p:cNvPr>
          <p:cNvSpPr txBox="1">
            <a:spLocks/>
          </p:cNvSpPr>
          <p:nvPr/>
        </p:nvSpPr>
        <p:spPr bwMode="auto">
          <a:xfrm>
            <a:off x="571500" y="2667000"/>
            <a:ext cx="8001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sz="8000" kern="0" dirty="0"/>
              <a:t>Let’s do less, better</a:t>
            </a:r>
          </a:p>
        </p:txBody>
      </p:sp>
    </p:spTree>
    <p:extLst>
      <p:ext uri="{BB962C8B-B14F-4D97-AF65-F5344CB8AC3E}">
        <p14:creationId xmlns:p14="http://schemas.microsoft.com/office/powerpoint/2010/main" val="1996333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BD33-B242-45FE-8973-5CF9E75C3839}"/>
              </a:ext>
            </a:extLst>
          </p:cNvPr>
          <p:cNvSpPr>
            <a:spLocks noGrp="1"/>
          </p:cNvSpPr>
          <p:nvPr>
            <p:ph type="title"/>
          </p:nvPr>
        </p:nvSpPr>
        <p:spPr>
          <a:xfrm>
            <a:off x="685800" y="457200"/>
            <a:ext cx="8001000" cy="1295400"/>
          </a:xfrm>
        </p:spPr>
        <p:txBody>
          <a:bodyPr/>
          <a:lstStyle/>
          <a:p>
            <a:pPr algn="ctr"/>
            <a:r>
              <a:rPr lang="en-US" dirty="0"/>
              <a:t>Just in case…</a:t>
            </a:r>
          </a:p>
        </p:txBody>
      </p:sp>
      <p:sp>
        <p:nvSpPr>
          <p:cNvPr id="3" name="Content Placeholder 2">
            <a:extLst>
              <a:ext uri="{FF2B5EF4-FFF2-40B4-BE49-F238E27FC236}">
                <a16:creationId xmlns:a16="http://schemas.microsoft.com/office/drawing/2014/main" id="{7B133F55-67B9-4AC4-B2DB-DAB361DC9094}"/>
              </a:ext>
            </a:extLst>
          </p:cNvPr>
          <p:cNvSpPr>
            <a:spLocks noGrp="1"/>
          </p:cNvSpPr>
          <p:nvPr>
            <p:ph idx="1"/>
          </p:nvPr>
        </p:nvSpPr>
        <p:spPr>
          <a:xfrm>
            <a:off x="533400" y="1981200"/>
            <a:ext cx="8153400" cy="4114800"/>
          </a:xfrm>
        </p:spPr>
        <p:txBody>
          <a:bodyPr/>
          <a:lstStyle/>
          <a:p>
            <a:r>
              <a:rPr lang="en-US" dirty="0"/>
              <a:t>If you are having individual meetings with parents in Tier 2 – STOP it!</a:t>
            </a:r>
          </a:p>
        </p:txBody>
      </p:sp>
    </p:spTree>
    <p:extLst>
      <p:ext uri="{BB962C8B-B14F-4D97-AF65-F5344CB8AC3E}">
        <p14:creationId xmlns:p14="http://schemas.microsoft.com/office/powerpoint/2010/main" val="4050336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1F33-13D7-F45B-FB55-50E41666A4D7}"/>
              </a:ext>
            </a:extLst>
          </p:cNvPr>
          <p:cNvSpPr>
            <a:spLocks noGrp="1"/>
          </p:cNvSpPr>
          <p:nvPr>
            <p:ph type="title"/>
          </p:nvPr>
        </p:nvSpPr>
        <p:spPr>
          <a:xfrm>
            <a:off x="609600" y="457200"/>
            <a:ext cx="8077200" cy="1295400"/>
          </a:xfrm>
        </p:spPr>
        <p:txBody>
          <a:bodyPr/>
          <a:lstStyle/>
          <a:p>
            <a:pPr algn="ctr"/>
            <a:r>
              <a:rPr lang="en-US" dirty="0"/>
              <a:t>Historically, there are two approaches to MTSS</a:t>
            </a:r>
          </a:p>
        </p:txBody>
      </p:sp>
      <p:sp>
        <p:nvSpPr>
          <p:cNvPr id="3" name="Content Placeholder 2">
            <a:extLst>
              <a:ext uri="{FF2B5EF4-FFF2-40B4-BE49-F238E27FC236}">
                <a16:creationId xmlns:a16="http://schemas.microsoft.com/office/drawing/2014/main" id="{47F12810-C1EF-001A-0280-F963E794EF8B}"/>
              </a:ext>
            </a:extLst>
          </p:cNvPr>
          <p:cNvSpPr>
            <a:spLocks noGrp="1"/>
          </p:cNvSpPr>
          <p:nvPr>
            <p:ph idx="1"/>
          </p:nvPr>
        </p:nvSpPr>
        <p:spPr>
          <a:xfrm>
            <a:off x="609600" y="1981200"/>
            <a:ext cx="8077200" cy="4114800"/>
          </a:xfrm>
        </p:spPr>
        <p:txBody>
          <a:bodyPr/>
          <a:lstStyle/>
          <a:p>
            <a:r>
              <a:rPr lang="en-US" dirty="0"/>
              <a:t>Standard Intervention Approach</a:t>
            </a:r>
          </a:p>
          <a:p>
            <a:r>
              <a:rPr lang="en-US" dirty="0"/>
              <a:t>Problem-Solving Approach</a:t>
            </a:r>
          </a:p>
          <a:p>
            <a:endParaRPr lang="en-US" dirty="0"/>
          </a:p>
          <a:p>
            <a:endParaRPr lang="en-US" dirty="0"/>
          </a:p>
          <a:p>
            <a:r>
              <a:rPr lang="en-US" dirty="0"/>
              <a:t>You need Standard Intervention Protocols layered with a problem-solving approach</a:t>
            </a:r>
          </a:p>
        </p:txBody>
      </p:sp>
    </p:spTree>
    <p:extLst>
      <p:ext uri="{BB962C8B-B14F-4D97-AF65-F5344CB8AC3E}">
        <p14:creationId xmlns:p14="http://schemas.microsoft.com/office/powerpoint/2010/main" val="4086474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37F1-B1D6-279B-7C36-9E7A8EB3E540}"/>
              </a:ext>
            </a:extLst>
          </p:cNvPr>
          <p:cNvSpPr>
            <a:spLocks noGrp="1"/>
          </p:cNvSpPr>
          <p:nvPr>
            <p:ph type="title"/>
          </p:nvPr>
        </p:nvSpPr>
        <p:spPr>
          <a:xfrm>
            <a:off x="609600" y="457200"/>
            <a:ext cx="8077200" cy="1295400"/>
          </a:xfrm>
        </p:spPr>
        <p:txBody>
          <a:bodyPr/>
          <a:lstStyle/>
          <a:p>
            <a:pPr algn="ctr"/>
            <a:r>
              <a:rPr lang="en-US" dirty="0"/>
              <a:t>Write #7</a:t>
            </a:r>
          </a:p>
        </p:txBody>
      </p:sp>
      <p:pic>
        <p:nvPicPr>
          <p:cNvPr id="5" name="Picture 4">
            <a:extLst>
              <a:ext uri="{FF2B5EF4-FFF2-40B4-BE49-F238E27FC236}">
                <a16:creationId xmlns:a16="http://schemas.microsoft.com/office/drawing/2014/main" id="{37C23B50-1E59-1EDF-CCB2-8E7B44824806}"/>
              </a:ext>
            </a:extLst>
          </p:cNvPr>
          <p:cNvPicPr>
            <a:picLocks noChangeAspect="1"/>
          </p:cNvPicPr>
          <p:nvPr/>
        </p:nvPicPr>
        <p:blipFill rotWithShape="1">
          <a:blip r:embed="rId2"/>
          <a:srcRect l="29167" t="50000" r="31667" b="38148"/>
          <a:stretch/>
        </p:blipFill>
        <p:spPr>
          <a:xfrm>
            <a:off x="761999" y="2514600"/>
            <a:ext cx="7689479" cy="1981199"/>
          </a:xfrm>
          <a:prstGeom prst="rect">
            <a:avLst/>
          </a:prstGeom>
        </p:spPr>
      </p:pic>
    </p:spTree>
    <p:extLst>
      <p:ext uri="{BB962C8B-B14F-4D97-AF65-F5344CB8AC3E}">
        <p14:creationId xmlns:p14="http://schemas.microsoft.com/office/powerpoint/2010/main" val="426020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D0E7-B5FD-456A-9C81-08E052633B20}"/>
              </a:ext>
            </a:extLst>
          </p:cNvPr>
          <p:cNvSpPr>
            <a:spLocks noGrp="1"/>
          </p:cNvSpPr>
          <p:nvPr>
            <p:ph type="title"/>
          </p:nvPr>
        </p:nvSpPr>
        <p:spPr>
          <a:xfrm>
            <a:off x="685800" y="457200"/>
            <a:ext cx="8001000" cy="1295400"/>
          </a:xfrm>
        </p:spPr>
        <p:txBody>
          <a:bodyPr/>
          <a:lstStyle/>
          <a:p>
            <a:pPr algn="ctr"/>
            <a:r>
              <a:rPr lang="en-US" dirty="0"/>
              <a:t>For Tiers 2 &amp; 3… </a:t>
            </a:r>
          </a:p>
        </p:txBody>
      </p:sp>
      <p:sp>
        <p:nvSpPr>
          <p:cNvPr id="3" name="Content Placeholder 2">
            <a:extLst>
              <a:ext uri="{FF2B5EF4-FFF2-40B4-BE49-F238E27FC236}">
                <a16:creationId xmlns:a16="http://schemas.microsoft.com/office/drawing/2014/main" id="{DA309690-9A6B-4FEE-966D-E7BA4FF92197}"/>
              </a:ext>
            </a:extLst>
          </p:cNvPr>
          <p:cNvSpPr>
            <a:spLocks noGrp="1"/>
          </p:cNvSpPr>
          <p:nvPr>
            <p:ph idx="1"/>
          </p:nvPr>
        </p:nvSpPr>
        <p:spPr>
          <a:xfrm>
            <a:off x="685800" y="1981200"/>
            <a:ext cx="8001000" cy="4114800"/>
          </a:xfrm>
        </p:spPr>
        <p:txBody>
          <a:bodyPr/>
          <a:lstStyle/>
          <a:p>
            <a:r>
              <a:rPr lang="en-US" dirty="0"/>
              <a:t>We should focus on five components</a:t>
            </a:r>
          </a:p>
          <a:p>
            <a:pPr lvl="1"/>
            <a:r>
              <a:rPr lang="en-US" dirty="0"/>
              <a:t>Specific Area of Weakness</a:t>
            </a:r>
          </a:p>
          <a:p>
            <a:pPr lvl="1"/>
            <a:r>
              <a:rPr lang="en-US" dirty="0"/>
              <a:t>Why?</a:t>
            </a:r>
          </a:p>
          <a:p>
            <a:pPr lvl="1"/>
            <a:r>
              <a:rPr lang="en-US" dirty="0"/>
              <a:t>Research-based Intervention (or evidenced-based)</a:t>
            </a:r>
          </a:p>
          <a:p>
            <a:pPr lvl="1"/>
            <a:r>
              <a:rPr lang="en-US" dirty="0"/>
              <a:t>Validated Progress Monitoring Tool</a:t>
            </a:r>
          </a:p>
          <a:p>
            <a:pPr lvl="1"/>
            <a:r>
              <a:rPr lang="en-US" dirty="0"/>
              <a:t>Ongoing Analysis of Data</a:t>
            </a:r>
          </a:p>
          <a:p>
            <a:r>
              <a:rPr lang="en-US" dirty="0"/>
              <a:t>Take a picture of this list.</a:t>
            </a:r>
          </a:p>
        </p:txBody>
      </p:sp>
    </p:spTree>
    <p:extLst>
      <p:ext uri="{BB962C8B-B14F-4D97-AF65-F5344CB8AC3E}">
        <p14:creationId xmlns:p14="http://schemas.microsoft.com/office/powerpoint/2010/main" val="53571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335A-8A0F-4EBF-B5B0-46D865DB6585}"/>
              </a:ext>
            </a:extLst>
          </p:cNvPr>
          <p:cNvSpPr>
            <a:spLocks noGrp="1"/>
          </p:cNvSpPr>
          <p:nvPr>
            <p:ph type="title"/>
          </p:nvPr>
        </p:nvSpPr>
        <p:spPr>
          <a:xfrm>
            <a:off x="685800" y="457200"/>
            <a:ext cx="8001000" cy="1295400"/>
          </a:xfrm>
        </p:spPr>
        <p:txBody>
          <a:bodyPr/>
          <a:lstStyle/>
          <a:p>
            <a:pPr algn="ctr"/>
            <a:endParaRPr lang="en-US" dirty="0"/>
          </a:p>
        </p:txBody>
      </p:sp>
      <p:sp>
        <p:nvSpPr>
          <p:cNvPr id="3" name="Content Placeholder 2">
            <a:extLst>
              <a:ext uri="{FF2B5EF4-FFF2-40B4-BE49-F238E27FC236}">
                <a16:creationId xmlns:a16="http://schemas.microsoft.com/office/drawing/2014/main" id="{ADABFB97-A230-46B0-9BD3-851AAD45F3ED}"/>
              </a:ext>
            </a:extLst>
          </p:cNvPr>
          <p:cNvSpPr>
            <a:spLocks noGrp="1"/>
          </p:cNvSpPr>
          <p:nvPr>
            <p:ph idx="1"/>
          </p:nvPr>
        </p:nvSpPr>
        <p:spPr>
          <a:xfrm>
            <a:off x="609600" y="1981200"/>
            <a:ext cx="8077200" cy="4114800"/>
          </a:xfrm>
        </p:spPr>
        <p:txBody>
          <a:bodyPr/>
          <a:lstStyle/>
          <a:p>
            <a:r>
              <a:rPr lang="en-US" dirty="0"/>
              <a:t>Have teacher grade-level meetings about every 6 weeks (with a well-trained administrator facilitating) to discuss students who are participating in interventions – both Tier 2 and Tier 3.</a:t>
            </a:r>
          </a:p>
        </p:txBody>
      </p:sp>
    </p:spTree>
    <p:extLst>
      <p:ext uri="{BB962C8B-B14F-4D97-AF65-F5344CB8AC3E}">
        <p14:creationId xmlns:p14="http://schemas.microsoft.com/office/powerpoint/2010/main" val="1638283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9CED46-EC78-4C2D-816E-3B641BCFE658}"/>
              </a:ext>
            </a:extLst>
          </p:cNvPr>
          <p:cNvPicPr>
            <a:picLocks noChangeAspect="1"/>
          </p:cNvPicPr>
          <p:nvPr/>
        </p:nvPicPr>
        <p:blipFill rotWithShape="1">
          <a:blip r:embed="rId2"/>
          <a:srcRect l="27858" t="34535" r="28808" b="20405"/>
          <a:stretch/>
        </p:blipFill>
        <p:spPr>
          <a:xfrm>
            <a:off x="447677" y="914400"/>
            <a:ext cx="8296273" cy="4648200"/>
          </a:xfrm>
          <a:prstGeom prst="rect">
            <a:avLst/>
          </a:prstGeom>
        </p:spPr>
      </p:pic>
    </p:spTree>
    <p:extLst>
      <p:ext uri="{BB962C8B-B14F-4D97-AF65-F5344CB8AC3E}">
        <p14:creationId xmlns:p14="http://schemas.microsoft.com/office/powerpoint/2010/main" val="113742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997A5C6-80A3-48EC-8A1F-ADE84D27723F}"/>
              </a:ext>
            </a:extLst>
          </p:cNvPr>
          <p:cNvSpPr>
            <a:spLocks noGrp="1" noChangeArrowheads="1"/>
          </p:cNvSpPr>
          <p:nvPr>
            <p:ph type="title"/>
          </p:nvPr>
        </p:nvSpPr>
        <p:spPr>
          <a:xfrm>
            <a:off x="1143000" y="914400"/>
            <a:ext cx="7010400" cy="1295400"/>
          </a:xfrm>
        </p:spPr>
        <p:txBody>
          <a:bodyPr/>
          <a:lstStyle/>
          <a:p>
            <a:pPr algn="ctr" eaLnBrk="1" hangingPunct="1"/>
            <a:r>
              <a:rPr lang="en-US" altLang="en-US" sz="3500" dirty="0"/>
              <a:t>First Activity</a:t>
            </a:r>
            <a:br>
              <a:rPr lang="en-US" altLang="en-US" sz="3500" dirty="0"/>
            </a:br>
            <a:br>
              <a:rPr lang="en-US" altLang="en-US" sz="3500" dirty="0"/>
            </a:br>
            <a:endParaRPr lang="en-US" altLang="en-US" sz="3500" dirty="0"/>
          </a:p>
        </p:txBody>
      </p:sp>
      <p:pic>
        <p:nvPicPr>
          <p:cNvPr id="3" name="Picture 2">
            <a:extLst>
              <a:ext uri="{FF2B5EF4-FFF2-40B4-BE49-F238E27FC236}">
                <a16:creationId xmlns:a16="http://schemas.microsoft.com/office/drawing/2014/main" id="{6DF90508-3DB9-8FB4-8142-59FD23BE9989}"/>
              </a:ext>
            </a:extLst>
          </p:cNvPr>
          <p:cNvPicPr>
            <a:picLocks noChangeAspect="1"/>
          </p:cNvPicPr>
          <p:nvPr/>
        </p:nvPicPr>
        <p:blipFill rotWithShape="1">
          <a:blip r:embed="rId2"/>
          <a:srcRect l="30000" t="42593" r="30000" b="30741"/>
          <a:stretch/>
        </p:blipFill>
        <p:spPr>
          <a:xfrm>
            <a:off x="304800" y="1752600"/>
            <a:ext cx="8128000" cy="3733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DEF0-F210-488B-A5F6-FA439691089A}"/>
              </a:ext>
            </a:extLst>
          </p:cNvPr>
          <p:cNvSpPr>
            <a:spLocks noGrp="1"/>
          </p:cNvSpPr>
          <p:nvPr>
            <p:ph type="title"/>
          </p:nvPr>
        </p:nvSpPr>
        <p:spPr>
          <a:xfrm>
            <a:off x="838200" y="457200"/>
            <a:ext cx="7848600" cy="1295400"/>
          </a:xfrm>
        </p:spPr>
        <p:txBody>
          <a:bodyPr/>
          <a:lstStyle/>
          <a:p>
            <a:pPr algn="ctr"/>
            <a:r>
              <a:rPr lang="en-US" dirty="0"/>
              <a:t>Table Discussion</a:t>
            </a:r>
          </a:p>
        </p:txBody>
      </p:sp>
      <p:sp>
        <p:nvSpPr>
          <p:cNvPr id="3" name="Content Placeholder 2">
            <a:extLst>
              <a:ext uri="{FF2B5EF4-FFF2-40B4-BE49-F238E27FC236}">
                <a16:creationId xmlns:a16="http://schemas.microsoft.com/office/drawing/2014/main" id="{CD04B9A4-4B12-4C10-A54E-A07B697A6508}"/>
              </a:ext>
            </a:extLst>
          </p:cNvPr>
          <p:cNvSpPr>
            <a:spLocks noGrp="1"/>
          </p:cNvSpPr>
          <p:nvPr>
            <p:ph idx="1"/>
          </p:nvPr>
        </p:nvSpPr>
        <p:spPr>
          <a:xfrm>
            <a:off x="685800" y="1981200"/>
            <a:ext cx="8001000" cy="4114800"/>
          </a:xfrm>
        </p:spPr>
        <p:txBody>
          <a:bodyPr/>
          <a:lstStyle/>
          <a:p>
            <a:r>
              <a:rPr lang="en-US" dirty="0"/>
              <a:t>Could focusing on the five big components of interventions simplify and focus your Tier 2 and 3 interventions/discussions?</a:t>
            </a:r>
          </a:p>
          <a:p>
            <a:r>
              <a:rPr lang="en-US" dirty="0"/>
              <a:t>Would having grade-level meetings about every 6 weeks (with a well-trained administrator facilitating) to discuss students in Tiers 2 or 3 provide good professional development, brainstorming, support, and monitoring?</a:t>
            </a:r>
          </a:p>
        </p:txBody>
      </p:sp>
    </p:spTree>
    <p:extLst>
      <p:ext uri="{BB962C8B-B14F-4D97-AF65-F5344CB8AC3E}">
        <p14:creationId xmlns:p14="http://schemas.microsoft.com/office/powerpoint/2010/main" val="3231473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9EC4-839F-70AE-294E-2EDE0E679A0A}"/>
              </a:ext>
            </a:extLst>
          </p:cNvPr>
          <p:cNvSpPr>
            <a:spLocks noGrp="1"/>
          </p:cNvSpPr>
          <p:nvPr>
            <p:ph type="title"/>
          </p:nvPr>
        </p:nvSpPr>
        <p:spPr>
          <a:xfrm>
            <a:off x="685800" y="457200"/>
            <a:ext cx="8001000" cy="1295400"/>
          </a:xfrm>
        </p:spPr>
        <p:txBody>
          <a:bodyPr/>
          <a:lstStyle/>
          <a:p>
            <a:pPr algn="ctr"/>
            <a:r>
              <a:rPr lang="en-US" dirty="0"/>
              <a:t>Write #8 &amp; 9</a:t>
            </a:r>
          </a:p>
        </p:txBody>
      </p:sp>
      <p:pic>
        <p:nvPicPr>
          <p:cNvPr id="5" name="Picture 4">
            <a:extLst>
              <a:ext uri="{FF2B5EF4-FFF2-40B4-BE49-F238E27FC236}">
                <a16:creationId xmlns:a16="http://schemas.microsoft.com/office/drawing/2014/main" id="{45343F4A-8269-10D6-FEF5-FA2D443E514D}"/>
              </a:ext>
            </a:extLst>
          </p:cNvPr>
          <p:cNvPicPr>
            <a:picLocks noChangeAspect="1"/>
          </p:cNvPicPr>
          <p:nvPr/>
        </p:nvPicPr>
        <p:blipFill rotWithShape="1">
          <a:blip r:embed="rId2"/>
          <a:srcRect l="28333" t="58889" r="30833" b="24815"/>
          <a:stretch/>
        </p:blipFill>
        <p:spPr>
          <a:xfrm>
            <a:off x="498763" y="2286000"/>
            <a:ext cx="8146473" cy="2438400"/>
          </a:xfrm>
          <a:prstGeom prst="rect">
            <a:avLst/>
          </a:prstGeom>
        </p:spPr>
      </p:pic>
    </p:spTree>
    <p:extLst>
      <p:ext uri="{BB962C8B-B14F-4D97-AF65-F5344CB8AC3E}">
        <p14:creationId xmlns:p14="http://schemas.microsoft.com/office/powerpoint/2010/main" val="24281189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4928-30C3-477E-9345-0E4D034A55F2}"/>
              </a:ext>
            </a:extLst>
          </p:cNvPr>
          <p:cNvSpPr>
            <a:spLocks noGrp="1"/>
          </p:cNvSpPr>
          <p:nvPr>
            <p:ph type="title"/>
          </p:nvPr>
        </p:nvSpPr>
        <p:spPr>
          <a:xfrm>
            <a:off x="838200" y="457200"/>
            <a:ext cx="7848600" cy="1295400"/>
          </a:xfrm>
        </p:spPr>
        <p:txBody>
          <a:bodyPr/>
          <a:lstStyle/>
          <a:p>
            <a:pPr algn="ctr"/>
            <a:r>
              <a:rPr lang="en-US" dirty="0"/>
              <a:t>Important Note</a:t>
            </a:r>
          </a:p>
        </p:txBody>
      </p:sp>
      <p:sp>
        <p:nvSpPr>
          <p:cNvPr id="3" name="Content Placeholder 2">
            <a:extLst>
              <a:ext uri="{FF2B5EF4-FFF2-40B4-BE49-F238E27FC236}">
                <a16:creationId xmlns:a16="http://schemas.microsoft.com/office/drawing/2014/main" id="{F2603E5B-E2A9-48D3-A90F-1A2EE14E4E1B}"/>
              </a:ext>
            </a:extLst>
          </p:cNvPr>
          <p:cNvSpPr>
            <a:spLocks noGrp="1"/>
          </p:cNvSpPr>
          <p:nvPr>
            <p:ph idx="1"/>
          </p:nvPr>
        </p:nvSpPr>
        <p:spPr>
          <a:xfrm>
            <a:off x="533400" y="1981200"/>
            <a:ext cx="8153400" cy="4114800"/>
          </a:xfrm>
        </p:spPr>
        <p:txBody>
          <a:bodyPr/>
          <a:lstStyle/>
          <a:p>
            <a:r>
              <a:rPr lang="en-US" dirty="0"/>
              <a:t>You still must have individual meetings with parents for students participating in Tier 3/SST interventions</a:t>
            </a:r>
          </a:p>
          <a:p>
            <a:r>
              <a:rPr lang="en-US" dirty="0"/>
              <a:t>You must follow the SST Rule re:</a:t>
            </a:r>
          </a:p>
          <a:p>
            <a:pPr lvl="1"/>
            <a:r>
              <a:rPr lang="en-US" dirty="0"/>
              <a:t>Participants</a:t>
            </a:r>
          </a:p>
          <a:p>
            <a:pPr lvl="1"/>
            <a:r>
              <a:rPr lang="en-US" dirty="0"/>
              <a:t>What is discussed</a:t>
            </a:r>
          </a:p>
          <a:p>
            <a:pPr lvl="1"/>
            <a:r>
              <a:rPr lang="en-US" dirty="0"/>
              <a:t>What is documented</a:t>
            </a:r>
          </a:p>
        </p:txBody>
      </p:sp>
    </p:spTree>
    <p:extLst>
      <p:ext uri="{BB962C8B-B14F-4D97-AF65-F5344CB8AC3E}">
        <p14:creationId xmlns:p14="http://schemas.microsoft.com/office/powerpoint/2010/main" val="3853889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335A-8A0F-4EBF-B5B0-46D865DB6585}"/>
              </a:ext>
            </a:extLst>
          </p:cNvPr>
          <p:cNvSpPr>
            <a:spLocks noGrp="1"/>
          </p:cNvSpPr>
          <p:nvPr>
            <p:ph type="title"/>
          </p:nvPr>
        </p:nvSpPr>
        <p:spPr>
          <a:xfrm>
            <a:off x="685800" y="457200"/>
            <a:ext cx="8001000" cy="1295400"/>
          </a:xfrm>
        </p:spPr>
        <p:txBody>
          <a:bodyPr/>
          <a:lstStyle/>
          <a:p>
            <a:pPr algn="ctr"/>
            <a:r>
              <a:rPr lang="en-US" dirty="0"/>
              <a:t>Let’s talk about progress monitoring</a:t>
            </a:r>
          </a:p>
        </p:txBody>
      </p:sp>
      <p:sp>
        <p:nvSpPr>
          <p:cNvPr id="3" name="Content Placeholder 2">
            <a:extLst>
              <a:ext uri="{FF2B5EF4-FFF2-40B4-BE49-F238E27FC236}">
                <a16:creationId xmlns:a16="http://schemas.microsoft.com/office/drawing/2014/main" id="{ADABFB97-A230-46B0-9BD3-851AAD45F3ED}"/>
              </a:ext>
            </a:extLst>
          </p:cNvPr>
          <p:cNvSpPr>
            <a:spLocks noGrp="1"/>
          </p:cNvSpPr>
          <p:nvPr>
            <p:ph idx="1"/>
          </p:nvPr>
        </p:nvSpPr>
        <p:spPr>
          <a:xfrm>
            <a:off x="609600" y="1981200"/>
            <a:ext cx="8077200" cy="4114800"/>
          </a:xfrm>
        </p:spPr>
        <p:txBody>
          <a:bodyPr/>
          <a:lstStyle/>
          <a:p>
            <a:r>
              <a:rPr lang="en-US" dirty="0"/>
              <a:t>How often should you progress monitor?</a:t>
            </a:r>
          </a:p>
          <a:p>
            <a:r>
              <a:rPr lang="en-US" dirty="0"/>
              <a:t>Behavior and attendance are assessed every day. </a:t>
            </a:r>
          </a:p>
          <a:p>
            <a:r>
              <a:rPr lang="en-US" dirty="0"/>
              <a:t>Academic areas should not be progress monitored weekly.  That reduces instructional time.</a:t>
            </a:r>
          </a:p>
          <a:p>
            <a:r>
              <a:rPr lang="en-US" dirty="0"/>
              <a:t>Exception:  If the Special Education Department tells you there aren’t enough data points, then probe as often as they recommend.</a:t>
            </a:r>
          </a:p>
          <a:p>
            <a:pPr marL="0" indent="0">
              <a:buNone/>
            </a:pPr>
            <a:endParaRPr lang="en-US" dirty="0"/>
          </a:p>
        </p:txBody>
      </p:sp>
    </p:spTree>
    <p:extLst>
      <p:ext uri="{BB962C8B-B14F-4D97-AF65-F5344CB8AC3E}">
        <p14:creationId xmlns:p14="http://schemas.microsoft.com/office/powerpoint/2010/main" val="1520798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C012-2BBB-159B-99B2-0CADB0BCD549}"/>
              </a:ext>
            </a:extLst>
          </p:cNvPr>
          <p:cNvSpPr>
            <a:spLocks noGrp="1"/>
          </p:cNvSpPr>
          <p:nvPr>
            <p:ph type="title"/>
          </p:nvPr>
        </p:nvSpPr>
        <p:spPr>
          <a:xfrm>
            <a:off x="457200" y="990600"/>
            <a:ext cx="8229600" cy="1295400"/>
          </a:xfrm>
        </p:spPr>
        <p:txBody>
          <a:bodyPr/>
          <a:lstStyle/>
          <a:p>
            <a:pPr algn="ctr"/>
            <a:r>
              <a:rPr lang="en-US" dirty="0"/>
              <a:t>Write #10</a:t>
            </a:r>
          </a:p>
        </p:txBody>
      </p:sp>
      <p:pic>
        <p:nvPicPr>
          <p:cNvPr id="5" name="Picture 4">
            <a:extLst>
              <a:ext uri="{FF2B5EF4-FFF2-40B4-BE49-F238E27FC236}">
                <a16:creationId xmlns:a16="http://schemas.microsoft.com/office/drawing/2014/main" id="{AE12BD12-E3E6-152C-65F2-11D614C91444}"/>
              </a:ext>
            </a:extLst>
          </p:cNvPr>
          <p:cNvPicPr>
            <a:picLocks noChangeAspect="1"/>
          </p:cNvPicPr>
          <p:nvPr/>
        </p:nvPicPr>
        <p:blipFill rotWithShape="1">
          <a:blip r:embed="rId2"/>
          <a:srcRect l="29167" t="63333" r="30833" b="17408"/>
          <a:stretch/>
        </p:blipFill>
        <p:spPr>
          <a:xfrm>
            <a:off x="773725" y="2514600"/>
            <a:ext cx="7596550" cy="2743201"/>
          </a:xfrm>
          <a:prstGeom prst="rect">
            <a:avLst/>
          </a:prstGeom>
        </p:spPr>
      </p:pic>
    </p:spTree>
    <p:extLst>
      <p:ext uri="{BB962C8B-B14F-4D97-AF65-F5344CB8AC3E}">
        <p14:creationId xmlns:p14="http://schemas.microsoft.com/office/powerpoint/2010/main" val="1303476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B55C-D532-D82E-0371-BCF49B84B948}"/>
              </a:ext>
            </a:extLst>
          </p:cNvPr>
          <p:cNvSpPr>
            <a:spLocks noGrp="1"/>
          </p:cNvSpPr>
          <p:nvPr>
            <p:ph type="title"/>
          </p:nvPr>
        </p:nvSpPr>
        <p:spPr>
          <a:xfrm>
            <a:off x="381000" y="457200"/>
            <a:ext cx="8305800" cy="1295400"/>
          </a:xfrm>
        </p:spPr>
        <p:txBody>
          <a:bodyPr/>
          <a:lstStyle/>
          <a:p>
            <a:pPr algn="ctr"/>
            <a:r>
              <a:rPr lang="en-US" dirty="0">
                <a:solidFill>
                  <a:schemeClr val="bg2">
                    <a:lumMod val="50000"/>
                  </a:schemeClr>
                </a:solidFill>
              </a:rPr>
              <a:t>In Georgia, we have two </a:t>
            </a:r>
            <a:br>
              <a:rPr lang="en-US" dirty="0">
                <a:solidFill>
                  <a:schemeClr val="bg2">
                    <a:lumMod val="50000"/>
                  </a:schemeClr>
                </a:solidFill>
              </a:rPr>
            </a:br>
            <a:r>
              <a:rPr lang="en-US" dirty="0">
                <a:solidFill>
                  <a:schemeClr val="bg2">
                    <a:lumMod val="50000"/>
                  </a:schemeClr>
                </a:solidFill>
              </a:rPr>
              <a:t>literacy laws</a:t>
            </a:r>
          </a:p>
        </p:txBody>
      </p:sp>
      <p:sp>
        <p:nvSpPr>
          <p:cNvPr id="3" name="Content Placeholder 2">
            <a:extLst>
              <a:ext uri="{FF2B5EF4-FFF2-40B4-BE49-F238E27FC236}">
                <a16:creationId xmlns:a16="http://schemas.microsoft.com/office/drawing/2014/main" id="{36EEE3A5-97B4-C766-C085-51FB9039EF61}"/>
              </a:ext>
            </a:extLst>
          </p:cNvPr>
          <p:cNvSpPr>
            <a:spLocks noGrp="1"/>
          </p:cNvSpPr>
          <p:nvPr>
            <p:ph idx="1"/>
          </p:nvPr>
        </p:nvSpPr>
        <p:spPr>
          <a:xfrm>
            <a:off x="457200" y="1981200"/>
            <a:ext cx="8229600" cy="4114800"/>
          </a:xfrm>
        </p:spPr>
        <p:txBody>
          <a:bodyPr/>
          <a:lstStyle/>
          <a:p>
            <a:r>
              <a:rPr lang="en-US" dirty="0"/>
              <a:t>Georgia Early Literacy Act</a:t>
            </a:r>
          </a:p>
          <a:p>
            <a:r>
              <a:rPr lang="en-US" dirty="0"/>
              <a:t>Dyslexia legislation</a:t>
            </a:r>
          </a:p>
          <a:p>
            <a:endParaRPr lang="en-US" dirty="0"/>
          </a:p>
          <a:p>
            <a:pPr marL="0" indent="0">
              <a:buNone/>
            </a:pPr>
            <a:r>
              <a:rPr lang="en-US" dirty="0"/>
              <a:t>Now is the time to change your MTSS processes to align with those laws!!!</a:t>
            </a:r>
          </a:p>
          <a:p>
            <a:pPr marL="0" indent="0">
              <a:buNone/>
            </a:pPr>
            <a:endParaRPr lang="en-US" dirty="0"/>
          </a:p>
          <a:p>
            <a:pPr marL="0" indent="0">
              <a:buNone/>
            </a:pPr>
            <a:r>
              <a:rPr lang="en-US" dirty="0"/>
              <a:t>Don’t have MTSS and separate processes for the requirements of the laws.</a:t>
            </a:r>
          </a:p>
        </p:txBody>
      </p:sp>
    </p:spTree>
    <p:extLst>
      <p:ext uri="{BB962C8B-B14F-4D97-AF65-F5344CB8AC3E}">
        <p14:creationId xmlns:p14="http://schemas.microsoft.com/office/powerpoint/2010/main" val="1593752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CEF2-34C7-843F-3996-F8F0184E9469}"/>
              </a:ext>
            </a:extLst>
          </p:cNvPr>
          <p:cNvSpPr>
            <a:spLocks noGrp="1"/>
          </p:cNvSpPr>
          <p:nvPr>
            <p:ph type="title"/>
          </p:nvPr>
        </p:nvSpPr>
        <p:spPr>
          <a:xfrm>
            <a:off x="533400" y="457200"/>
            <a:ext cx="8153400" cy="1295400"/>
          </a:xfrm>
        </p:spPr>
        <p:txBody>
          <a:bodyPr/>
          <a:lstStyle/>
          <a:p>
            <a:pPr algn="ctr"/>
            <a:r>
              <a:rPr lang="en-US" dirty="0"/>
              <a:t>Write #11</a:t>
            </a:r>
          </a:p>
        </p:txBody>
      </p:sp>
      <p:pic>
        <p:nvPicPr>
          <p:cNvPr id="5" name="Picture 4">
            <a:extLst>
              <a:ext uri="{FF2B5EF4-FFF2-40B4-BE49-F238E27FC236}">
                <a16:creationId xmlns:a16="http://schemas.microsoft.com/office/drawing/2014/main" id="{7A56F80A-C540-B549-9396-CE2361B30210}"/>
              </a:ext>
            </a:extLst>
          </p:cNvPr>
          <p:cNvPicPr>
            <a:picLocks noChangeAspect="1"/>
          </p:cNvPicPr>
          <p:nvPr/>
        </p:nvPicPr>
        <p:blipFill rotWithShape="1">
          <a:blip r:embed="rId2"/>
          <a:srcRect l="29166" t="60370" r="30000" b="23333"/>
          <a:stretch/>
        </p:blipFill>
        <p:spPr>
          <a:xfrm>
            <a:off x="990600" y="2171700"/>
            <a:ext cx="6788727" cy="2514600"/>
          </a:xfrm>
          <a:prstGeom prst="rect">
            <a:avLst/>
          </a:prstGeom>
        </p:spPr>
      </p:pic>
    </p:spTree>
    <p:extLst>
      <p:ext uri="{BB962C8B-B14F-4D97-AF65-F5344CB8AC3E}">
        <p14:creationId xmlns:p14="http://schemas.microsoft.com/office/powerpoint/2010/main" val="2247459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BBEB-AD18-6BB6-B4DE-C18AC8FB6865}"/>
              </a:ext>
            </a:extLst>
          </p:cNvPr>
          <p:cNvSpPr>
            <a:spLocks noGrp="1"/>
          </p:cNvSpPr>
          <p:nvPr>
            <p:ph type="title"/>
          </p:nvPr>
        </p:nvSpPr>
        <p:spPr>
          <a:xfrm>
            <a:off x="533400" y="457200"/>
            <a:ext cx="8153400" cy="1295400"/>
          </a:xfrm>
        </p:spPr>
        <p:txBody>
          <a:bodyPr/>
          <a:lstStyle/>
          <a:p>
            <a:pPr algn="ctr"/>
            <a:r>
              <a:rPr lang="en-US" dirty="0"/>
              <a:t>Let’s discuss “walk to” interventions in elementary schools</a:t>
            </a:r>
          </a:p>
        </p:txBody>
      </p:sp>
      <p:sp>
        <p:nvSpPr>
          <p:cNvPr id="3" name="Content Placeholder 2">
            <a:extLst>
              <a:ext uri="{FF2B5EF4-FFF2-40B4-BE49-F238E27FC236}">
                <a16:creationId xmlns:a16="http://schemas.microsoft.com/office/drawing/2014/main" id="{DD69BD85-CF9D-59BE-04C1-B0EECD71250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18470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32EA-E834-0AA6-AE44-16D5CC9023BE}"/>
              </a:ext>
            </a:extLst>
          </p:cNvPr>
          <p:cNvSpPr>
            <a:spLocks noGrp="1"/>
          </p:cNvSpPr>
          <p:nvPr>
            <p:ph type="title"/>
          </p:nvPr>
        </p:nvSpPr>
        <p:spPr>
          <a:xfrm>
            <a:off x="457200" y="457200"/>
            <a:ext cx="8229600" cy="1295400"/>
          </a:xfrm>
        </p:spPr>
        <p:txBody>
          <a:bodyPr/>
          <a:lstStyle/>
          <a:p>
            <a:pPr algn="ctr"/>
            <a:r>
              <a:rPr lang="en-US" dirty="0"/>
              <a:t>In middle and high school, tiered interventions are drastically different.</a:t>
            </a:r>
          </a:p>
        </p:txBody>
      </p:sp>
    </p:spTree>
    <p:extLst>
      <p:ext uri="{BB962C8B-B14F-4D97-AF65-F5344CB8AC3E}">
        <p14:creationId xmlns:p14="http://schemas.microsoft.com/office/powerpoint/2010/main" val="492630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325B-8F5E-AAFB-EBC7-580BEC9C032D}"/>
              </a:ext>
            </a:extLst>
          </p:cNvPr>
          <p:cNvSpPr>
            <a:spLocks noGrp="1"/>
          </p:cNvSpPr>
          <p:nvPr>
            <p:ph type="title"/>
          </p:nvPr>
        </p:nvSpPr>
        <p:spPr>
          <a:xfrm>
            <a:off x="762000" y="457200"/>
            <a:ext cx="7924800" cy="1295400"/>
          </a:xfrm>
        </p:spPr>
        <p:txBody>
          <a:bodyPr/>
          <a:lstStyle/>
          <a:p>
            <a:pPr algn="ctr"/>
            <a:r>
              <a:rPr lang="en-US" dirty="0"/>
              <a:t>Write #12</a:t>
            </a:r>
          </a:p>
        </p:txBody>
      </p:sp>
      <p:pic>
        <p:nvPicPr>
          <p:cNvPr id="5" name="Picture 4">
            <a:extLst>
              <a:ext uri="{FF2B5EF4-FFF2-40B4-BE49-F238E27FC236}">
                <a16:creationId xmlns:a16="http://schemas.microsoft.com/office/drawing/2014/main" id="{2DA93C00-4300-34F3-8620-7E89714B6821}"/>
              </a:ext>
            </a:extLst>
          </p:cNvPr>
          <p:cNvPicPr>
            <a:picLocks noChangeAspect="1"/>
          </p:cNvPicPr>
          <p:nvPr/>
        </p:nvPicPr>
        <p:blipFill rotWithShape="1">
          <a:blip r:embed="rId2"/>
          <a:srcRect l="29167" t="61852" r="30833" b="21852"/>
          <a:stretch/>
        </p:blipFill>
        <p:spPr>
          <a:xfrm>
            <a:off x="609600" y="2438400"/>
            <a:ext cx="7980218" cy="2438400"/>
          </a:xfrm>
          <a:prstGeom prst="rect">
            <a:avLst/>
          </a:prstGeom>
        </p:spPr>
      </p:pic>
    </p:spTree>
    <p:extLst>
      <p:ext uri="{BB962C8B-B14F-4D97-AF65-F5344CB8AC3E}">
        <p14:creationId xmlns:p14="http://schemas.microsoft.com/office/powerpoint/2010/main" val="87984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FD1C-B49B-4CBD-A558-36B6BFCEBF3D}"/>
              </a:ext>
            </a:extLst>
          </p:cNvPr>
          <p:cNvSpPr>
            <a:spLocks noGrp="1"/>
          </p:cNvSpPr>
          <p:nvPr>
            <p:ph type="title"/>
          </p:nvPr>
        </p:nvSpPr>
        <p:spPr>
          <a:xfrm>
            <a:off x="609600" y="2133600"/>
            <a:ext cx="7924800" cy="1295400"/>
          </a:xfrm>
        </p:spPr>
        <p:txBody>
          <a:bodyPr/>
          <a:lstStyle/>
          <a:p>
            <a:pPr algn="ctr"/>
            <a:r>
              <a:rPr lang="en-US" dirty="0"/>
              <a:t>Share your thoughts with your colleagues.</a:t>
            </a:r>
          </a:p>
        </p:txBody>
      </p:sp>
    </p:spTree>
    <p:extLst>
      <p:ext uri="{BB962C8B-B14F-4D97-AF65-F5344CB8AC3E}">
        <p14:creationId xmlns:p14="http://schemas.microsoft.com/office/powerpoint/2010/main" val="2757843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A5CD6F4-702E-4481-8878-9B6FBDCB8438}"/>
              </a:ext>
            </a:extLst>
          </p:cNvPr>
          <p:cNvPicPr>
            <a:picLocks noChangeAspect="1"/>
          </p:cNvPicPr>
          <p:nvPr/>
        </p:nvPicPr>
        <p:blipFill>
          <a:blip r:embed="rId2">
            <a:extLst>
              <a:ext uri="{28A0092B-C50C-407E-A947-70E740481C1C}">
                <a14:useLocalDpi xmlns:a14="http://schemas.microsoft.com/office/drawing/2010/main" val="0"/>
              </a:ext>
            </a:extLst>
          </a:blip>
          <a:srcRect l="24277" t="3333" r="22272" b="4446"/>
          <a:stretch>
            <a:fillRect/>
          </a:stretch>
        </p:blipFill>
        <p:spPr bwMode="auto">
          <a:xfrm>
            <a:off x="457200" y="1722438"/>
            <a:ext cx="2362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C260DFD4-75A9-4ABF-B8D3-CCE357E0496A}"/>
              </a:ext>
            </a:extLst>
          </p:cNvPr>
          <p:cNvPicPr>
            <a:picLocks noChangeAspect="1"/>
          </p:cNvPicPr>
          <p:nvPr/>
        </p:nvPicPr>
        <p:blipFill>
          <a:blip r:embed="rId3">
            <a:extLst>
              <a:ext uri="{28A0092B-C50C-407E-A947-70E740481C1C}">
                <a14:useLocalDpi xmlns:a14="http://schemas.microsoft.com/office/drawing/2010/main" val="0"/>
              </a:ext>
            </a:extLst>
          </a:blip>
          <a:srcRect l="18787" r="13583"/>
          <a:stretch>
            <a:fillRect/>
          </a:stretch>
        </p:blipFill>
        <p:spPr bwMode="auto">
          <a:xfrm>
            <a:off x="6324600" y="1492250"/>
            <a:ext cx="2443163"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9F221A0-7210-4C42-9AD7-F2456C1C28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443288"/>
            <a:ext cx="23431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9BAA244-7C71-4997-9BEE-D446FCB0A6D8}"/>
              </a:ext>
            </a:extLst>
          </p:cNvPr>
          <p:cNvSpPr txBox="1">
            <a:spLocks noChangeArrowheads="1"/>
          </p:cNvSpPr>
          <p:nvPr/>
        </p:nvSpPr>
        <p:spPr bwMode="auto">
          <a:xfrm>
            <a:off x="639418" y="593725"/>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altLang="en-US" kern="0" dirty="0"/>
              <a:t>Thank You!!!</a:t>
            </a:r>
          </a:p>
        </p:txBody>
      </p:sp>
      <p:sp>
        <p:nvSpPr>
          <p:cNvPr id="8" name="Title 1">
            <a:extLst>
              <a:ext uri="{FF2B5EF4-FFF2-40B4-BE49-F238E27FC236}">
                <a16:creationId xmlns:a16="http://schemas.microsoft.com/office/drawing/2014/main" id="{6DFB50D7-F8B3-47BE-B1EE-C498CE0BF2FA}"/>
              </a:ext>
            </a:extLst>
          </p:cNvPr>
          <p:cNvSpPr txBox="1">
            <a:spLocks noChangeArrowheads="1"/>
          </p:cNvSpPr>
          <p:nvPr/>
        </p:nvSpPr>
        <p:spPr bwMode="auto">
          <a:xfrm>
            <a:off x="614570" y="1492250"/>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altLang="en-US" kern="0" dirty="0"/>
              <a:t>Thank You!!!</a:t>
            </a:r>
          </a:p>
        </p:txBody>
      </p:sp>
      <p:sp>
        <p:nvSpPr>
          <p:cNvPr id="9" name="Title 1">
            <a:extLst>
              <a:ext uri="{FF2B5EF4-FFF2-40B4-BE49-F238E27FC236}">
                <a16:creationId xmlns:a16="http://schemas.microsoft.com/office/drawing/2014/main" id="{70F5A4BC-DB55-4C9E-A885-150B4521ADBF}"/>
              </a:ext>
            </a:extLst>
          </p:cNvPr>
          <p:cNvSpPr txBox="1">
            <a:spLocks noChangeArrowheads="1"/>
          </p:cNvSpPr>
          <p:nvPr/>
        </p:nvSpPr>
        <p:spPr bwMode="auto">
          <a:xfrm>
            <a:off x="664265" y="2286000"/>
            <a:ext cx="7848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altLang="en-US" kern="0"/>
              <a:t>Thank You!!!</a:t>
            </a:r>
            <a:endParaRPr lang="en-US" altLang="en-US" kern="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BAC5-586C-418B-AF2F-2B4E4FEE220A}"/>
              </a:ext>
            </a:extLst>
          </p:cNvPr>
          <p:cNvSpPr>
            <a:spLocks noGrp="1"/>
          </p:cNvSpPr>
          <p:nvPr>
            <p:ph type="title"/>
          </p:nvPr>
        </p:nvSpPr>
        <p:spPr>
          <a:xfrm>
            <a:off x="762000" y="1828800"/>
            <a:ext cx="7848600" cy="1295400"/>
          </a:xfrm>
        </p:spPr>
        <p:txBody>
          <a:bodyPr/>
          <a:lstStyle/>
          <a:p>
            <a:pPr algn="ctr"/>
            <a:r>
              <a:rPr lang="en-US" dirty="0"/>
              <a:t>Add one more thing to your list</a:t>
            </a:r>
          </a:p>
        </p:txBody>
      </p:sp>
    </p:spTree>
    <p:extLst>
      <p:ext uri="{BB962C8B-B14F-4D97-AF65-F5344CB8AC3E}">
        <p14:creationId xmlns:p14="http://schemas.microsoft.com/office/powerpoint/2010/main" val="124841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A64A059-26CB-46E2-83BC-E9982B575961}"/>
              </a:ext>
            </a:extLst>
          </p:cNvPr>
          <p:cNvSpPr>
            <a:spLocks noGrp="1" noChangeArrowheads="1"/>
          </p:cNvSpPr>
          <p:nvPr>
            <p:ph type="title"/>
          </p:nvPr>
        </p:nvSpPr>
        <p:spPr>
          <a:xfrm>
            <a:off x="457200" y="2743200"/>
            <a:ext cx="8153400" cy="1295400"/>
          </a:xfrm>
        </p:spPr>
        <p:txBody>
          <a:bodyPr/>
          <a:lstStyle/>
          <a:p>
            <a:pPr algn="ctr"/>
            <a:r>
              <a:rPr lang="en-US" altLang="en-US" sz="4800"/>
              <a:t>Debrief</a:t>
            </a:r>
          </a:p>
        </p:txBody>
      </p:sp>
    </p:spTree>
  </p:cSld>
  <p:clrMapOvr>
    <a:masterClrMapping/>
  </p:clrMapOvr>
</p:sld>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29270</TotalTime>
  <Words>1110</Words>
  <Application>Microsoft Office PowerPoint</Application>
  <PresentationFormat>On-screen Show (4:3)</PresentationFormat>
  <Paragraphs>164</Paragraphs>
  <Slides>70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Segoe Script</vt:lpstr>
      <vt:lpstr>Symbol</vt:lpstr>
      <vt:lpstr>Wingdings</vt:lpstr>
      <vt:lpstr>Cascade</vt:lpstr>
      <vt:lpstr>     </vt:lpstr>
      <vt:lpstr>A Little about Me</vt:lpstr>
      <vt:lpstr>PowerPoint Presentation</vt:lpstr>
      <vt:lpstr>In your handout, you have Scratch Paper. You will use it today for several activities to jot your ideas.  Our first activity…</vt:lpstr>
      <vt:lpstr>You receive an email from your superintendent…</vt:lpstr>
      <vt:lpstr>First Activity  </vt:lpstr>
      <vt:lpstr>Share your thoughts with your colleagues.</vt:lpstr>
      <vt:lpstr>Add one more thing to your list</vt:lpstr>
      <vt:lpstr>Debrief</vt:lpstr>
      <vt:lpstr>     </vt:lpstr>
      <vt:lpstr>At the risk of sounding arrogant…</vt:lpstr>
      <vt:lpstr>PowerPoint Presentation</vt:lpstr>
      <vt:lpstr>PowerPoint Presentation</vt:lpstr>
      <vt:lpstr>That is the answer.     That will always be the answer.   There will never be a different answer.</vt:lpstr>
      <vt:lpstr>Write #1.</vt:lpstr>
      <vt:lpstr>Our Objective for Today</vt:lpstr>
      <vt:lpstr>Back to GREAT Instruction</vt:lpstr>
      <vt:lpstr>Provide GREAT Tier 1 instruction in every class, in every school, for every student, every day.</vt:lpstr>
      <vt:lpstr>Write #2</vt:lpstr>
      <vt:lpstr>The good news…</vt:lpstr>
      <vt:lpstr>If GREAT instruction is the answer, what is it?</vt:lpstr>
      <vt:lpstr>What is GREAT instruction?</vt:lpstr>
      <vt:lpstr>Share with your colleagues.</vt:lpstr>
      <vt:lpstr>Put a mark next to anything that was common between you.</vt:lpstr>
      <vt:lpstr>Debrief</vt:lpstr>
      <vt:lpstr>GREAT Instruction includes:</vt:lpstr>
      <vt:lpstr>The missing piece</vt:lpstr>
      <vt:lpstr>How do you like this acronym? GREAT instruction is:</vt:lpstr>
      <vt:lpstr>PowerPoint Presentation</vt:lpstr>
      <vt:lpstr>Note</vt:lpstr>
      <vt:lpstr>Important Message!!!</vt:lpstr>
      <vt:lpstr>Write #3</vt:lpstr>
      <vt:lpstr>What’s so special about  “GREAT Instruction?”</vt:lpstr>
      <vt:lpstr>Our students who struggle…  are more susceptible to average or weak instruction than other students.  If any of those elements are not hitting at full force, students who struggle will underperform.</vt:lpstr>
      <vt:lpstr>The GREAT instruction acronym is the 1,000 ft view.</vt:lpstr>
      <vt:lpstr>Let’s pretend you have 100 staff members in a school and you lined them up…</vt:lpstr>
      <vt:lpstr>Write #4</vt:lpstr>
      <vt:lpstr>Today, we are discussing MTSS.   Why haven’t I discussed interventions yet?</vt:lpstr>
      <vt:lpstr>You cannot intervene or “special ed” your way out of ineffective Tier 1 instruction.</vt:lpstr>
      <vt:lpstr>Who’s job is Tier 1 instruction?</vt:lpstr>
      <vt:lpstr>Who’s job is specially designed instruction?</vt:lpstr>
      <vt:lpstr>Write #5</vt:lpstr>
      <vt:lpstr>Work by yourself.</vt:lpstr>
      <vt:lpstr>Let’s get up and move around</vt:lpstr>
      <vt:lpstr>Add one more idea to your response.</vt:lpstr>
      <vt:lpstr>Debrief</vt:lpstr>
      <vt:lpstr>Write #6</vt:lpstr>
      <vt:lpstr>Let’s turn our attention to  Tiers 2 &amp; 3.</vt:lpstr>
      <vt:lpstr>What do you think about this scenario?</vt:lpstr>
      <vt:lpstr>Scenario</vt:lpstr>
      <vt:lpstr>Debrief</vt:lpstr>
      <vt:lpstr>Does it sound like how tiered interventions are implemented in your school?</vt:lpstr>
      <vt:lpstr>Going to make T-Shirts</vt:lpstr>
      <vt:lpstr>Just in case…</vt:lpstr>
      <vt:lpstr>Historically, there are two approaches to MTSS</vt:lpstr>
      <vt:lpstr>Write #7</vt:lpstr>
      <vt:lpstr>For Tiers 2 &amp; 3… </vt:lpstr>
      <vt:lpstr>PowerPoint Presentation</vt:lpstr>
      <vt:lpstr>PowerPoint Presentation</vt:lpstr>
      <vt:lpstr>Table Discussion</vt:lpstr>
      <vt:lpstr>Write #8 &amp; 9</vt:lpstr>
      <vt:lpstr>Important Note</vt:lpstr>
      <vt:lpstr>Let’s talk about progress monitoring</vt:lpstr>
      <vt:lpstr>Write #10</vt:lpstr>
      <vt:lpstr>In Georgia, we have two  literacy laws</vt:lpstr>
      <vt:lpstr>Write #11</vt:lpstr>
      <vt:lpstr>Let’s discuss “walk to” interventions in elementary schools</vt:lpstr>
      <vt:lpstr>In middle and high school, tiered interventions are drastically different.</vt:lpstr>
      <vt:lpstr>Write #12</vt:lpstr>
      <vt:lpstr>PowerPoint Presentation</vt:lpstr>
    </vt:vector>
  </TitlesOfParts>
  <Company>Dekalb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Performance of Students with Disabilities</dc:title>
  <dc:creator>USER</dc:creator>
  <cp:lastModifiedBy>John O'Connor</cp:lastModifiedBy>
  <cp:revision>3193</cp:revision>
  <dcterms:created xsi:type="dcterms:W3CDTF">2007-01-04T15:01:12Z</dcterms:created>
  <dcterms:modified xsi:type="dcterms:W3CDTF">2024-04-28T23:53:46Z</dcterms:modified>
</cp:coreProperties>
</file>